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68" r:id="rId4"/>
    <p:sldId id="1125" r:id="rId6"/>
    <p:sldId id="1122" r:id="rId7"/>
    <p:sldId id="1123" r:id="rId8"/>
    <p:sldId id="1121" r:id="rId9"/>
    <p:sldId id="279" r:id="rId10"/>
    <p:sldId id="986" r:id="rId11"/>
    <p:sldId id="1126" r:id="rId12"/>
    <p:sldId id="1127" r:id="rId13"/>
    <p:sldId id="990" r:id="rId14"/>
    <p:sldId id="991" r:id="rId15"/>
    <p:sldId id="985" r:id="rId16"/>
    <p:sldId id="256" r:id="rId17"/>
    <p:sldId id="982" r:id="rId18"/>
    <p:sldId id="282" r:id="rId19"/>
    <p:sldId id="993" r:id="rId20"/>
    <p:sldId id="992" r:id="rId21"/>
    <p:sldId id="995" r:id="rId22"/>
    <p:sldId id="996" r:id="rId23"/>
    <p:sldId id="1129" r:id="rId24"/>
    <p:sldId id="997" r:id="rId25"/>
    <p:sldId id="998" r:id="rId26"/>
    <p:sldId id="1130" r:id="rId27"/>
    <p:sldId id="999" r:id="rId28"/>
    <p:sldId id="1000" r:id="rId29"/>
    <p:sldId id="994" r:id="rId30"/>
    <p:sldId id="1131" r:id="rId31"/>
    <p:sldId id="1001" r:id="rId32"/>
    <p:sldId id="280" r:id="rId33"/>
    <p:sldId id="1002" r:id="rId34"/>
    <p:sldId id="1132" r:id="rId35"/>
    <p:sldId id="1003" r:id="rId36"/>
    <p:sldId id="1158" r:id="rId37"/>
    <p:sldId id="1128" r:id="rId38"/>
    <p:sldId id="274" r:id="rId39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604"/>
    <a:srgbClr val="CAC393"/>
    <a:srgbClr val="9D8A3E"/>
    <a:srgbClr val="C7BB88"/>
    <a:srgbClr val="407156"/>
    <a:srgbClr val="96A234"/>
    <a:srgbClr val="4878C4"/>
    <a:srgbClr val="F5BB00"/>
    <a:srgbClr val="4A820C"/>
    <a:srgbClr val="295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1"/>
    <p:restoredTop sz="94694"/>
  </p:normalViewPr>
  <p:slideViewPr>
    <p:cSldViewPr snapToGrid="0">
      <p:cViewPr varScale="1">
        <p:scale>
          <a:sx n="106" d="100"/>
          <a:sy n="106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</a:t>
            </a:r>
            <a:r>
              <a:rPr lang="zh-CN" altLang="en-US"/>
              <a:t>he term “microbiome” is shorthand for the vast and still largely unexplored worlds of bacteria, viruses, fungi and other microorganisms that inhabit every corner of the planet.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2E69-F075-4D6C-BC3A-2D172D2C5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2E69-F075-4D6C-BC3A-2D172D2C5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ithub.com/mamba-org/mamba" TargetMode="External"/><Relationship Id="rId2" Type="http://schemas.openxmlformats.org/officeDocument/2006/relationships/hyperlink" Target="https://docs.conda.io/en/latest/" TargetMode="External"/><Relationship Id="rId1" Type="http://schemas.openxmlformats.org/officeDocument/2006/relationships/hyperlink" Target="https://hcc.unl.edu/docs/applications/module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s://github.com/FelixKrueger/TrimGalor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hyperlink" Target="https://hcc.unl.edu/docs/applications/app_specific/bioinformatics_tools/alignment_tools/bowtie2/" TargetMode="External"/><Relationship Id="rId2" Type="http://schemas.openxmlformats.org/officeDocument/2006/relationships/hyperlink" Target="http://www.htslib.org/" TargetMode="External"/><Relationship Id="rId1" Type="http://schemas.openxmlformats.org/officeDocument/2006/relationships/hyperlink" Target="https://bowtie-bio.sourceforge.net/bowtie2/manual.s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706" y="1458024"/>
            <a:ext cx="11662587" cy="1322873"/>
          </a:xfrm>
        </p:spPr>
        <p:txBody>
          <a:bodyPr>
            <a:normAutofit/>
          </a:bodyPr>
          <a:lstStyle/>
          <a:p>
            <a:r>
              <a:rPr lang="en-US" sz="4400"/>
              <a:t>Course Project </a:t>
            </a:r>
            <a:r>
              <a:rPr lang="en-US" altLang="zh-CN" sz="4400">
                <a:ea typeface="等线 Light" panose="02010600030101010101" charset="-122"/>
              </a:rPr>
              <a:t>2</a:t>
            </a:r>
            <a:r>
              <a:rPr lang="en-US" sz="4400"/>
              <a:t>:</a:t>
            </a:r>
            <a:br>
              <a:rPr lang="en-US" sz="4400"/>
            </a:br>
            <a:r>
              <a:rPr lang="en-US" sz="4400"/>
              <a:t>Microbiome </a:t>
            </a:r>
            <a:r>
              <a:rPr lang="en-US" sz="4400">
                <a:ea typeface="等线 Light" panose="02010600030101010101" charset="-122"/>
              </a:rPr>
              <a:t>data </a:t>
            </a:r>
            <a:r>
              <a:rPr lang="en-US" altLang="zh-CN" sz="4400">
                <a:ea typeface="等线 Light" panose="02010600030101010101" charset="-122"/>
              </a:rPr>
              <a:t>analysis</a:t>
            </a:r>
            <a:r>
              <a:rPr lang="zh-CN" altLang="en-US" sz="4400">
                <a:ea typeface="等线 Light" panose="02010600030101010101" charset="-122"/>
              </a:rPr>
              <a:t> </a:t>
            </a:r>
            <a:r>
              <a:rPr lang="en-US" sz="4400"/>
              <a:t>of </a:t>
            </a:r>
            <a:r>
              <a:rPr lang="en-US" sz="4400" err="1"/>
              <a:t>Zygnema</a:t>
            </a:r>
            <a:r>
              <a:rPr lang="en-US" sz="4400"/>
              <a:t> green algae</a:t>
            </a:r>
            <a:endParaRPr lang="en-US" sz="4400"/>
          </a:p>
        </p:txBody>
      </p:sp>
      <p:sp>
        <p:nvSpPr>
          <p:cNvPr id="4" name="Google Shape;94;p1"/>
          <p:cNvSpPr txBox="1"/>
          <p:nvPr/>
        </p:nvSpPr>
        <p:spPr>
          <a:xfrm>
            <a:off x="2401685" y="3055897"/>
            <a:ext cx="7059168" cy="2977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  <a:sym typeface="+mn-ea"/>
              </a:rPr>
              <a:t>Dr. Xuehuan Feng(Postdoc)</a:t>
            </a:r>
            <a:endParaRPr lang="en-US" sz="2800">
              <a:solidFill>
                <a:schemeClr val="dk1"/>
              </a:solidFill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Xinpeng Zhang (PhD student)</a:t>
            </a:r>
            <a:endParaRPr lang="en-US" sz="280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  <a:sym typeface="+mn-ea"/>
              </a:rPr>
              <a:t>Yi Xing (Master student)</a:t>
            </a:r>
            <a:endParaRPr lang="en-US" sz="2800"/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Department of Food Science and Technology</a:t>
            </a: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CN" sz="2800">
                <a:solidFill>
                  <a:schemeClr val="dk1"/>
                </a:solidFill>
              </a:rPr>
              <a:t>11</a:t>
            </a:r>
            <a:r>
              <a:rPr lang="en-US" sz="2800">
                <a:solidFill>
                  <a:schemeClr val="dk1"/>
                </a:solidFill>
              </a:rPr>
              <a:t>/21/2024</a:t>
            </a: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PI: Yanbin Yin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62" y="5791200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202" y="-296640"/>
            <a:ext cx="10937082" cy="151804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4800" b="1">
                <a:ea typeface="等线" panose="02010600030101010101" charset="-122"/>
                <a:cs typeface="+mj-lt"/>
              </a:rPr>
              <a:t>Recourse information</a:t>
            </a:r>
            <a:endParaRPr lang="en-US" altLang="zh-CN" sz="4800" b="1">
              <a:ea typeface="等线" panose="02010600030101010101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30" y="922020"/>
            <a:ext cx="10847705" cy="54705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Pre-installed programs on </a:t>
            </a:r>
            <a:r>
              <a:rPr kumimoji="1" lang="en-US" altLang="zh-CN" sz="2800" err="1">
                <a:ea typeface="等线" panose="02010600030101010101" charset="-122"/>
              </a:rPr>
              <a:t>hcc</a:t>
            </a:r>
            <a:r>
              <a:rPr kumimoji="1" lang="en-US" altLang="zh-CN" sz="2800">
                <a:ea typeface="等线" panose="02010600030101010101" charset="-122"/>
              </a:rPr>
              <a:t>:</a:t>
            </a:r>
            <a:br>
              <a:rPr lang="en-US" altLang="zh-CN" sz="2800">
                <a:ea typeface="等线" panose="02010600030101010101" charset="-122"/>
              </a:rPr>
            </a:br>
            <a:r>
              <a:rPr lang="en-US" altLang="zh-CN" sz="2800">
                <a:ea typeface="+mn-lt"/>
                <a:cs typeface="+mn-lt"/>
                <a:hlinkClick r:id="rId1"/>
              </a:rPr>
              <a:t>https://hcc.unl.edu/docs/applications/modules/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ea typeface="Calibri" panose="020F0502020204030204"/>
                <a:cs typeface="Calibri" panose="020F0502020204030204"/>
              </a:rPr>
              <a:t>Conda/mamba: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lang="en-US" sz="2800">
                <a:ea typeface="+mn-lt"/>
                <a:cs typeface="+mn-lt"/>
                <a:hlinkClick r:id="rId2"/>
              </a:rPr>
              <a:t>https://docs.conda.io/en/latest/</a:t>
            </a:r>
            <a:endParaRPr lang="en-US" altLang="zh-CN" sz="2800">
              <a:ea typeface="等线" panose="02010600030101010101" charset="-122"/>
              <a:cs typeface="+mn-lt"/>
            </a:endParaRPr>
          </a:p>
          <a:p>
            <a:r>
              <a:rPr lang="en-US" sz="2800">
                <a:ea typeface="+mn-lt"/>
                <a:cs typeface="+mn-lt"/>
                <a:hlinkClick r:id="rId3"/>
              </a:rPr>
              <a:t>https://github.com/mamba-org/mamba</a:t>
            </a:r>
            <a:br>
              <a:rPr lang="en-US" altLang="zh-CN" sz="2800">
                <a:ea typeface="Calibri" panose="020F0502020204030204"/>
                <a:cs typeface="Calibri" panose="020F0502020204030204"/>
              </a:rPr>
            </a:br>
            <a:r>
              <a:rPr kumimoji="1" lang="en-US" sz="2800">
                <a:ea typeface="等线" panose="02010600030101010101" charset="-122"/>
              </a:rPr>
              <a:t>Conda/mamba is an python </a:t>
            </a:r>
            <a:r>
              <a:rPr kumimoji="1" lang="en-US" sz="2800">
                <a:solidFill>
                  <a:srgbClr val="FF0000"/>
                </a:solidFill>
                <a:ea typeface="等线" panose="02010600030101010101" charset="-122"/>
              </a:rPr>
              <a:t>package and environment management system</a:t>
            </a:r>
            <a:r>
              <a:rPr kumimoji="1" lang="en-US" sz="2800">
                <a:ea typeface="等线" panose="02010600030101010101" charset="-122"/>
              </a:rPr>
              <a:t> that runs on Windows, macOS, and Linux. Could create individual environments to avoid the program conflicts.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等线" panose="02010600030101010101" charset="-122"/>
                <a:cs typeface="Calibri" panose="020F0502020204030204"/>
              </a:rPr>
              <a:t>Mamba is much faster than </a:t>
            </a:r>
            <a:r>
              <a:rPr lang="en-US" sz="2800" err="1">
                <a:ea typeface="等线" panose="02010600030101010101" charset="-122"/>
                <a:cs typeface="Calibri" panose="020F0502020204030204"/>
              </a:rPr>
              <a:t>conda</a:t>
            </a:r>
            <a:r>
              <a:rPr lang="en-US" sz="2800">
                <a:ea typeface="等线" panose="02010600030101010101" charset="-122"/>
                <a:cs typeface="Calibri" panose="020F0502020204030204"/>
              </a:rPr>
              <a:t> sometimes.</a:t>
            </a:r>
            <a:endParaRPr lang="en-US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等线" panose="02010600030101010101" charset="-122"/>
                <a:cs typeface="Calibri" panose="020F0502020204030204"/>
              </a:rPr>
              <a:t>A </a:t>
            </a:r>
            <a:r>
              <a:rPr lang="en-US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protocol command file</a:t>
            </a:r>
            <a:r>
              <a:rPr lang="en-US" sz="2800">
                <a:ea typeface="等线" panose="02010600030101010101" charset="-122"/>
                <a:cs typeface="Calibri" panose="020F0502020204030204"/>
              </a:rPr>
              <a:t> has all details and commands.</a:t>
            </a:r>
            <a:endParaRPr lang="en-US" sz="2800">
              <a:ea typeface="等线" panose="02010600030101010101" charset="-122"/>
              <a:cs typeface="Calibri" panose="020F0502020204030204"/>
            </a:endParaRPr>
          </a:p>
          <a:p>
            <a:endParaRPr lang="en-US" sz="2800">
              <a:ea typeface="等线" panose="02010600030101010101" charset="-122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46" y="-231165"/>
            <a:ext cx="10937082" cy="151804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4800" b="1">
                <a:ea typeface="等线" panose="02010600030101010101" charset="-122"/>
                <a:cs typeface="+mj-lt"/>
              </a:rPr>
              <a:t>Reminder before starting</a:t>
            </a:r>
            <a:endParaRPr lang="en-US" altLang="zh-CN" sz="4800" b="1">
              <a:ea typeface="等线" panose="02010600030101010101" charset="-122"/>
              <a:cs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423" y="1042094"/>
            <a:ext cx="10420423" cy="5815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For each step, 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create a folder with </a:t>
            </a:r>
            <a:r>
              <a:rPr lang="en-US" altLang="zh-CN" sz="2800" err="1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partN_name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When you finish one part, remember to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"module unload </a:t>
            </a:r>
            <a:r>
              <a:rPr lang="en-US" altLang="zh-CN" sz="2800" err="1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current_program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" </a:t>
            </a: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to avoid the program conflicts.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Do not forget where you are at, and the file path.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Do not run huge jobs directly on login node. Run it by submitting </a:t>
            </a:r>
            <a:r>
              <a:rPr lang="en-US" altLang="zh-CN" sz="2800" err="1">
                <a:ea typeface="等线" panose="02010600030101010101" charset="-122"/>
                <a:cs typeface="Calibri" panose="020F0502020204030204"/>
              </a:rPr>
              <a:t>slurm</a:t>
            </a: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 scripts.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Do not forget to 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revise the </a:t>
            </a:r>
            <a:r>
              <a:rPr lang="en-US" altLang="zh-CN" sz="2800" err="1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slurm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scripts to use your own path (err, out, </a:t>
            </a:r>
            <a:r>
              <a:rPr lang="en-US" altLang="zh-CN" sz="2800" err="1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input_file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, etc.)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Read your 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error and output files for trouble shooting.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All commands and scripts are in a </a:t>
            </a: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protocol command file.</a:t>
            </a:r>
            <a:endParaRPr lang="en-US"/>
          </a:p>
          <a:p>
            <a:pPr marL="514350" indent="-514350">
              <a:buFontTx/>
              <a:buAutoNum type="arabicPeriod"/>
            </a:pP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Do it as soon as possible because you may need to </a:t>
            </a:r>
            <a:r>
              <a:rPr lang="en-US" altLang="zh-CN" sz="28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wait for a longer time</a:t>
            </a:r>
            <a:r>
              <a:rPr lang="en-US" altLang="zh-CN" sz="2800">
                <a:ea typeface="等线" panose="02010600030101010101" charset="-122"/>
                <a:cs typeface="Calibri" panose="020F0502020204030204"/>
              </a:rPr>
              <a:t> as HCC is busier at the end of the semester.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4190" y="1410335"/>
            <a:ext cx="11251565" cy="45231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ea typeface="等线" panose="02010600030101010101" charset="-122"/>
              </a:rPr>
              <a:t>In this project, we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will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learn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how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to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do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complete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metagenomic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analysis,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from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raw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reads</a:t>
            </a:r>
            <a:r>
              <a:rPr lang="zh-CN" altLang="en-US" sz="20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to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the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gene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annotations</a:t>
            </a:r>
            <a:r>
              <a:rPr kumimoji="1" lang="en-US" altLang="zh-CN" sz="3200">
                <a:ea typeface="等线" panose="02010600030101010101" charset="-122"/>
              </a:rPr>
              <a:t>.</a:t>
            </a:r>
            <a:endParaRPr lang="en-US" altLang="zh-CN" sz="32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32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ea typeface="等线" panose="02010600030101010101" charset="-122"/>
              </a:rPr>
              <a:t>We’ll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use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algae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microbiome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as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an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example,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and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this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protocol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could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be</a:t>
            </a:r>
            <a:r>
              <a:rPr kumimoji="1" lang="zh-CN" altLang="en-US" sz="3200">
                <a:ea typeface="等线" panose="02010600030101010101" charset="-122"/>
              </a:rPr>
              <a:t> applied to other microbiome data</a:t>
            </a:r>
            <a:r>
              <a:rPr kumimoji="1" lang="en-US" altLang="zh-CN" sz="3200">
                <a:ea typeface="等线" panose="02010600030101010101" charset="-122"/>
              </a:rPr>
              <a:t>.</a:t>
            </a:r>
            <a:endParaRPr lang="en-US" altLang="zh-CN" sz="32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3200">
                <a:ea typeface="等线" panose="02010600030101010101" charset="-122"/>
              </a:rPr>
              <a:t>We’ll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provided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you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the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metagenomic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sequencing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data(pair-end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reads)</a:t>
            </a:r>
            <a:r>
              <a:rPr kumimoji="1" lang="en-US" altLang="zh-CN" sz="3200">
                <a:ea typeface="等线" panose="02010600030101010101" charset="-122"/>
              </a:rPr>
              <a:t>,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including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ea typeface="等线" panose="02010600030101010101" charset="-122"/>
              </a:rPr>
              <a:t>the</a:t>
            </a:r>
            <a:r>
              <a:rPr kumimoji="1" lang="zh-CN" altLang="en-US" sz="3200"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algae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genome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and</a:t>
            </a:r>
            <a:r>
              <a:rPr kumimoji="1" lang="zh-CN" altLang="en-US" sz="32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3200">
                <a:solidFill>
                  <a:srgbClr val="FF0000"/>
                </a:solidFill>
                <a:ea typeface="等线" panose="02010600030101010101" charset="-122"/>
              </a:rPr>
              <a:t>microbiome</a:t>
            </a:r>
            <a:r>
              <a:rPr kumimoji="1" lang="en-US" altLang="zh-CN" sz="3200">
                <a:ea typeface="等线" panose="02010600030101010101" charset="-122"/>
              </a:rPr>
              <a:t>.</a:t>
            </a:r>
            <a:endParaRPr lang="en-US" altLang="zh-CN" sz="32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32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46" y="-231165"/>
            <a:ext cx="10937082" cy="1518047"/>
          </a:xfrm>
        </p:spPr>
        <p:txBody>
          <a:bodyPr>
            <a:norm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4800" b="1">
                <a:ea typeface="等线" panose="02010600030101010101" charset="-122"/>
                <a:cs typeface="+mj-lt"/>
              </a:rPr>
              <a:t>Overview</a:t>
            </a:r>
            <a:endParaRPr lang="en-US" altLang="zh-CN" sz="4800" b="1">
              <a:ea typeface="等线" panose="02010600030101010101" charset="-122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 0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Data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preparation</a:t>
            </a:r>
            <a:endParaRPr lang="en-US"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20" y="73791"/>
            <a:ext cx="9604151" cy="797309"/>
          </a:xfrm>
        </p:spPr>
        <p:txBody>
          <a:bodyPr>
            <a:normAutofit/>
          </a:bodyPr>
          <a:lstStyle/>
          <a:p>
            <a:pPr algn="ctr"/>
            <a:r>
              <a:rPr lang="en-US" sz="3600" b="1" i="1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Zygnema</a:t>
            </a:r>
            <a:r>
              <a:rPr lang="en-US" sz="3600" b="1" i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circumcarinatum</a:t>
            </a:r>
            <a:r>
              <a:rPr lang="en-US" sz="3600" b="1" i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MZCH241</a:t>
            </a:r>
            <a:endParaRPr lang="en-US" sz="36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1737" y="871227"/>
            <a:ext cx="6372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MZCH-SVCK  (</a:t>
            </a:r>
            <a:r>
              <a:rPr lang="en-US" u="sng"/>
              <a:t>University of Hamburg, Germany</a:t>
            </a:r>
            <a:r>
              <a:rPr lang="en-US"/>
              <a:t>) </a:t>
            </a:r>
            <a:endParaRPr lang="en-US"/>
          </a:p>
          <a:p>
            <a:r>
              <a:rPr lang="en-US"/>
              <a:t>Microalgae and </a:t>
            </a:r>
            <a:r>
              <a:rPr lang="en-US" err="1"/>
              <a:t>Zygnematophyceae</a:t>
            </a:r>
            <a:r>
              <a:rPr lang="en-US"/>
              <a:t> Collection Hamburg</a:t>
            </a:r>
            <a:endParaRPr lang="en-US"/>
          </a:p>
        </p:txBody>
      </p:sp>
      <p:pic>
        <p:nvPicPr>
          <p:cNvPr id="7" name="Picture 6" descr="A picture containing map, 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37" y="1754413"/>
            <a:ext cx="5168753" cy="41470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7060" y="63055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https://www.nature.com/articles/s41588-024-01737-3</a:t>
            </a:r>
            <a:endParaRPr lang="zh-CN" altLang="en-US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9090" y="651510"/>
            <a:ext cx="11645265" cy="3722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  <a:sym typeface="+mn-ea"/>
              </a:rPr>
              <a:t>In this project, we'll work on illumina pair-end metagenomic sequencing data of algae (Zygnematophyceae). It contains two raw read files: fastq1 and fastq2. </a:t>
            </a:r>
            <a:endParaRPr lang="en-US" altLang="zh-CN" sz="2400">
              <a:ea typeface="等线" panose="02010600030101010101" charset="-122"/>
              <a:cs typeface="Calibri" panose="020F050202020403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  <a:sym typeface="+mn-ea"/>
              </a:rPr>
              <a:t>The data consists of reads from both (host) algae and microbiome. We'll remove the algae data first and then focus on analyzing the microbiome data.</a:t>
            </a:r>
            <a:endParaRPr lang="en-US" altLang="zh-CN" sz="2400">
              <a:ea typeface="等线" panose="02010600030101010101" charset="-122"/>
              <a:cs typeface="Calibri" panose="020F0502020204030204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Create a folder for this part.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Copy the data to your work folder.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cs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4373880"/>
            <a:ext cx="10305415" cy="519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6910" y="5057775"/>
            <a:ext cx="89046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$WORK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mkdir final_project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final_project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cp -r /work/yinlab/yixing/course_project2/project_raw_data 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440" y="-140970"/>
            <a:ext cx="109670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3200" b="1"/>
              <a:t>0.1 - Preparing Your Workspace for Metagenomic Data Analysis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 I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Data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+mj-lt"/>
                <a:cs typeface="+mj-lt"/>
              </a:rPr>
              <a:t>preprocessing (~2 hrs)</a:t>
            </a:r>
            <a:endParaRPr lang="en-US"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7840" y="1010920"/>
            <a:ext cx="5874385" cy="347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sz="2400" dirty="0">
                <a:solidFill>
                  <a:srgbClr val="C00000"/>
                </a:solidFill>
                <a:ea typeface="+mn-lt"/>
                <a:cs typeface="+mn-lt"/>
              </a:rPr>
              <a:t>Next-generation sequencing</a:t>
            </a:r>
            <a:r>
              <a:rPr kumimoji="1" lang="en-US" altLang="zh-CN" sz="2400" dirty="0">
                <a:solidFill>
                  <a:srgbClr val="C00000"/>
                </a:solidFill>
                <a:ea typeface="+mn-lt"/>
                <a:cs typeface="+mn-lt"/>
              </a:rPr>
              <a:t>(NGS)</a:t>
            </a:r>
            <a:r>
              <a:rPr kumimoji="1" lang="en-US" sz="2400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kumimoji="1" lang="en-US" sz="2400" dirty="0">
                <a:ea typeface="+mn-lt"/>
                <a:cs typeface="+mn-lt"/>
              </a:rPr>
              <a:t>usually uses </a:t>
            </a:r>
            <a:r>
              <a:rPr kumimoji="1" lang="en-US" sz="2400" dirty="0">
                <a:solidFill>
                  <a:srgbClr val="C00000"/>
                </a:solidFill>
                <a:ea typeface="+mn-lt"/>
                <a:cs typeface="+mn-lt"/>
              </a:rPr>
              <a:t>paired-ended</a:t>
            </a:r>
            <a:r>
              <a:rPr kumimoji="1" lang="en-US" sz="2400" dirty="0">
                <a:ea typeface="+mn-lt"/>
                <a:cs typeface="+mn-lt"/>
              </a:rPr>
              <a:t> sequencing, meaning that it is sequenced from two directions and ends up with two sequencing files, one forward and one reverse.</a:t>
            </a:r>
            <a:endParaRPr kumimoji="1" lang="en-US" sz="2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 need to check the quality of sequencing data, </a:t>
            </a:r>
            <a:r>
              <a:rPr lang="en-US" sz="2400" dirty="0">
                <a:ea typeface="+mn-lt"/>
                <a:cs typeface="+mn-lt"/>
              </a:rPr>
              <a:t>such as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low-quality reads and regions, contamination or technical deviations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zh-CN" altLang="en-US" sz="2800" dirty="0"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4" name="图片 3" descr="图示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300" y="1145718"/>
            <a:ext cx="5544670" cy="30460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8485" y="5102860"/>
            <a:ext cx="107772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  <a:sym typeface="+mn-ea"/>
              </a:rPr>
              <a:t>By examining metrics such as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sequence quality scores</a:t>
            </a:r>
            <a:r>
              <a:rPr lang="en-US" sz="2400" dirty="0">
                <a:ea typeface="+mn-lt"/>
                <a:cs typeface="+mn-lt"/>
                <a:sym typeface="+mn-ea"/>
              </a:rPr>
              <a:t>,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sequence length distributions</a:t>
            </a:r>
            <a:r>
              <a:rPr lang="en-US" sz="2400" dirty="0">
                <a:ea typeface="+mn-lt"/>
                <a:cs typeface="+mn-lt"/>
                <a:sym typeface="+mn-ea"/>
              </a:rPr>
              <a:t>,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GC content</a:t>
            </a:r>
            <a:r>
              <a:rPr lang="en-US" sz="2400" dirty="0">
                <a:ea typeface="+mn-lt"/>
                <a:cs typeface="+mn-lt"/>
                <a:sym typeface="+mn-ea"/>
              </a:rPr>
              <a:t>, repeat sequences, and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k-</a:t>
            </a:r>
            <a:r>
              <a:rPr lang="en-US" sz="2400" dirty="0" err="1">
                <a:solidFill>
                  <a:srgbClr val="C00000"/>
                </a:solidFill>
                <a:ea typeface="+mn-lt"/>
                <a:cs typeface="+mn-lt"/>
                <a:sym typeface="+mn-ea"/>
              </a:rPr>
              <a:t>mer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 content</a:t>
            </a:r>
            <a:r>
              <a:rPr lang="en-US" altLang="zh-CN" sz="2400" dirty="0">
                <a:solidFill>
                  <a:srgbClr val="C00000"/>
                </a:solidFill>
                <a:ea typeface="+mn-lt"/>
                <a:cs typeface="+mn-lt"/>
                <a:sym typeface="+mn-ea"/>
              </a:rPr>
              <a:t>.</a:t>
            </a:r>
            <a:endParaRPr lang="en-US" altLang="zh-CN" sz="2400" dirty="0">
              <a:solidFill>
                <a:srgbClr val="C00000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915" y="194945"/>
            <a:ext cx="1198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1.1 - Quality Control in Paired-End Next-Generation Sequencing (NGS)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085" y="4259580"/>
            <a:ext cx="10515600" cy="20300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zh-CN" sz="2400">
                <a:ea typeface="+mn-lt"/>
                <a:cs typeface="+mn-lt"/>
              </a:rPr>
              <a:t>First line: identifier and description (starts with @)</a:t>
            </a:r>
            <a:r>
              <a:rPr lang="en-US" altLang="zh-CN" sz="2400">
                <a:ea typeface="+mn-lt"/>
                <a:cs typeface="+mn-lt"/>
              </a:rPr>
              <a:t>.</a:t>
            </a:r>
            <a:endParaRPr lang="zh-CN" sz="2400"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Second line: sequence (nucleotide sequence)</a:t>
            </a:r>
            <a:r>
              <a:rPr lang="en-US" altLang="zh-CN" sz="2400">
                <a:ea typeface="+mn-lt"/>
                <a:cs typeface="+mn-lt"/>
              </a:rPr>
              <a:t>.</a:t>
            </a:r>
            <a:endParaRPr lang="zh-CN" sz="2400"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Third line: separator (starts with +</a:t>
            </a:r>
            <a:r>
              <a:rPr lang="en-US" altLang="zh-CN" sz="2400">
                <a:ea typeface="+mn-lt"/>
                <a:cs typeface="+mn-lt"/>
              </a:rPr>
              <a:t> acts as a divider between the sequence (second line) and its quality scores (fourth line)).</a:t>
            </a:r>
            <a:endParaRPr lang="en-US" altLang="zh-CN" sz="2400">
              <a:ea typeface="+mn-lt"/>
              <a:cs typeface="+mn-lt"/>
            </a:endParaRPr>
          </a:p>
          <a:p>
            <a:r>
              <a:rPr lang="zh-CN" sz="2400">
                <a:ea typeface="+mn-lt"/>
                <a:cs typeface="+mn-lt"/>
              </a:rPr>
              <a:t>Fourth line: </a:t>
            </a:r>
            <a:r>
              <a:rPr lang="en-US" altLang="zh-CN" sz="2400">
                <a:ea typeface="+mn-lt"/>
                <a:cs typeface="+mn-lt"/>
              </a:rPr>
              <a:t>base qu</a:t>
            </a:r>
            <a:r>
              <a:rPr lang="zh-CN" sz="2400">
                <a:ea typeface="+mn-lt"/>
                <a:cs typeface="+mn-lt"/>
              </a:rPr>
              <a:t>a</a:t>
            </a:r>
            <a:r>
              <a:rPr lang="en-US" altLang="zh-CN" sz="2400" err="1">
                <a:ea typeface="+mn-lt"/>
                <a:cs typeface="+mn-lt"/>
              </a:rPr>
              <a:t>lity</a:t>
            </a:r>
            <a:r>
              <a:rPr lang="zh-CN" altLang="en-US" sz="2400">
                <a:ea typeface="+mn-lt"/>
                <a:cs typeface="+mn-lt"/>
              </a:rPr>
              <a:t> </a:t>
            </a:r>
            <a:r>
              <a:rPr lang="zh-CN" sz="2400">
                <a:ea typeface="+mn-lt"/>
                <a:cs typeface="+mn-lt"/>
              </a:rPr>
              <a:t>sco</a:t>
            </a:r>
            <a:r>
              <a:rPr lang="en-US" altLang="zh-CN" sz="2400">
                <a:ea typeface="+mn-lt"/>
                <a:cs typeface="+mn-lt"/>
              </a:rPr>
              <a:t>res</a:t>
            </a:r>
            <a:r>
              <a:rPr lang="zh-CN" sz="2400">
                <a:ea typeface="+mn-lt"/>
                <a:cs typeface="+mn-lt"/>
              </a:rPr>
              <a:t> (corresponds to the sequence in the second line)</a:t>
            </a:r>
            <a:r>
              <a:rPr lang="en-US" altLang="zh-CN" sz="2400">
                <a:ea typeface="+mn-lt"/>
                <a:cs typeface="+mn-lt"/>
              </a:rPr>
              <a:t>.</a:t>
            </a:r>
            <a:endParaRPr lang="en-US" altLang="zh-CN" sz="2400">
              <a:ea typeface="+mn-lt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1659255"/>
            <a:ext cx="7538720" cy="295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2271395"/>
            <a:ext cx="10706100" cy="15246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085" y="8820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/>
              <a:t>FASTQ File Format</a:t>
            </a:r>
            <a:endParaRPr lang="en-US" altLang="zh-CN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104775" y="194945"/>
            <a:ext cx="1198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1.1 - Quality Control 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46400"/>
            <a:ext cx="10515600" cy="298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We'll use "</a:t>
            </a:r>
            <a:r>
              <a:rPr lang="en-US" altLang="zh-CN" err="1">
                <a:ea typeface="+mn-lt"/>
                <a:cs typeface="+mn-lt"/>
              </a:rPr>
              <a:t>FastQC</a:t>
            </a:r>
            <a:r>
              <a:rPr lang="en-US" altLang="zh-CN">
                <a:ea typeface="+mn-lt"/>
                <a:cs typeface="+mn-lt"/>
              </a:rPr>
              <a:t>" to check the quality of </a:t>
            </a:r>
            <a:r>
              <a:rPr lang="en-US" altLang="zh-CN" err="1">
                <a:ea typeface="+mn-lt"/>
                <a:cs typeface="+mn-lt"/>
              </a:rPr>
              <a:t>fastq</a:t>
            </a:r>
            <a:r>
              <a:rPr lang="en-US" altLang="zh-CN">
                <a:ea typeface="+mn-lt"/>
                <a:cs typeface="+mn-lt"/>
              </a:rPr>
              <a:t> file</a:t>
            </a:r>
            <a:endParaRPr lang="zh-CN">
              <a:cs typeface="Calibri" panose="020F0502020204030204"/>
            </a:endParaRPr>
          </a:p>
        </p:txBody>
      </p:sp>
      <p:pic>
        <p:nvPicPr>
          <p:cNvPr id="6" name="图片 5" descr="图片包含 文本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98" y="897189"/>
            <a:ext cx="10744201" cy="14889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7390" y="3896995"/>
            <a:ext cx="102076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mkdir part1_data_preprocessing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part1_data_preprocessing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mkdir prefastqc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prefastqc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ml 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fastqc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../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../project_raw_data/MZCH241_bacteria.R_1.fastq --outdir 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fastqc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../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../project_raw_data/MZCH241_bacteria.R_2.fastq --outdir 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/>
        </p:nvPicPr>
        <p:blipFill>
          <a:blip r:embed="rId2"/>
          <a:stretch>
            <a:fillRect/>
          </a:stretch>
        </p:blipFill>
        <p:spPr>
          <a:xfrm>
            <a:off x="8897620" y="2844800"/>
            <a:ext cx="881380" cy="765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775" y="194945"/>
            <a:ext cx="1198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1.1 - Quality Control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2250" y="184785"/>
            <a:ext cx="11430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ym typeface="+mn-ea"/>
              </a:rPr>
              <a:t>Background - What is Microbiome?</a:t>
            </a:r>
            <a:endParaRPr lang="en-US" altLang="zh-CN" sz="3200" b="1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290" y="1056640"/>
            <a:ext cx="5412105" cy="4898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1">
                <a:sym typeface="+mn-ea"/>
              </a:rPr>
              <a:t>Microbiota</a:t>
            </a:r>
            <a:r>
              <a:rPr sz="2400">
                <a:sym typeface="+mn-ea"/>
              </a:rPr>
              <a:t> describes the living microorganisms </a:t>
            </a:r>
            <a:r>
              <a:rPr lang="en-US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bacteria, archaea, protists, fungi, and viruses</a:t>
            </a:r>
            <a:r>
              <a:rPr lang="en-US" sz="2400">
                <a:sym typeface="+mn-ea"/>
              </a:rPr>
              <a:t>) </a:t>
            </a:r>
            <a:r>
              <a:rPr sz="2400">
                <a:sym typeface="+mn-ea"/>
              </a:rPr>
              <a:t>found in a defined environment</a:t>
            </a:r>
            <a:r>
              <a:rPr lang="en-US" sz="2400">
                <a:sym typeface="+mn-ea"/>
              </a:rPr>
              <a:t>.</a:t>
            </a:r>
            <a:endParaRPr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>
                <a:sym typeface="+mn-ea"/>
              </a:rPr>
              <a:t>Microbiome</a:t>
            </a:r>
            <a:r>
              <a:rPr lang="zh-CN" altLang="en-US" sz="2400">
                <a:sym typeface="+mn-ea"/>
              </a:rPr>
              <a:t> refers to the 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collection of genomes</a:t>
            </a:r>
            <a:r>
              <a:rPr lang="zh-CN" altLang="en-US" sz="2400">
                <a:sym typeface="+mn-ea"/>
              </a:rPr>
              <a:t> from all the microorganisms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(such as fungi, bacteria and viruses)</a:t>
            </a:r>
            <a:r>
              <a:rPr lang="zh-CN" altLang="en-US" sz="2400">
                <a:sym typeface="+mn-ea"/>
              </a:rPr>
              <a:t> in the environment</a:t>
            </a:r>
            <a:r>
              <a:rPr lang="en-US" altLang="zh-CN" sz="2400">
                <a:sym typeface="+mn-ea"/>
              </a:rPr>
              <a:t>.</a:t>
            </a:r>
            <a:endParaRPr lang="en-US" altLang="zh-CN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Linving</a:t>
            </a:r>
            <a:r>
              <a:rPr lang="zh-CN" altLang="en-US" sz="2400">
                <a:sym typeface="+mn-ea"/>
              </a:rPr>
              <a:t> on, in and around people, 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plants</a:t>
            </a:r>
            <a:r>
              <a:rPr lang="zh-CN" altLang="en-US" sz="2400">
                <a:sym typeface="+mn-ea"/>
              </a:rPr>
              <a:t>, animals, soil, oceans and the atmosphere. 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200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2" name="图片 11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4260" y="882015"/>
            <a:ext cx="2393315" cy="25469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05" y="828040"/>
            <a:ext cx="2691765" cy="49822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5" y="3636010"/>
            <a:ext cx="2924175" cy="26562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371840" y="6071552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chemeClr val="accent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https://doi.org/10.1038/s41579-022-00779-w</a:t>
            </a:r>
            <a:endParaRPr lang="en-US" altLang="zh-CN" sz="1600" b="0" i="0">
              <a:solidFill>
                <a:schemeClr val="accent1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71840" y="6376352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1600" b="0" i="0">
                <a:solidFill>
                  <a:schemeClr val="accent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https://doi.org/10.1038/s41564-022-01145-5</a:t>
            </a:r>
            <a:endParaRPr lang="en-US" altLang="zh-CN" sz="1600" b="0" i="0">
              <a:solidFill>
                <a:schemeClr val="accent1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71840" y="5810567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1600" b="0" i="0">
                <a:solidFill>
                  <a:schemeClr val="accent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https://doi.org/10.1038/s41392-022-00974-4</a:t>
            </a:r>
            <a:endParaRPr lang="en-US" altLang="zh-CN" sz="1600" b="0" i="0">
              <a:solidFill>
                <a:schemeClr val="accent1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290" y="640080"/>
            <a:ext cx="10515600" cy="298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We'll use "</a:t>
            </a:r>
            <a:r>
              <a:rPr lang="en-US" altLang="zh-CN" err="1">
                <a:ea typeface="+mn-lt"/>
                <a:cs typeface="+mn-lt"/>
              </a:rPr>
              <a:t>FastQC</a:t>
            </a:r>
            <a:r>
              <a:rPr lang="en-US" altLang="zh-CN">
                <a:ea typeface="+mn-lt"/>
                <a:cs typeface="+mn-lt"/>
              </a:rPr>
              <a:t>" to check the quality of </a:t>
            </a:r>
            <a:r>
              <a:rPr lang="en-US" altLang="zh-CN" err="1">
                <a:ea typeface="+mn-lt"/>
                <a:cs typeface="+mn-lt"/>
              </a:rPr>
              <a:t>fastq</a:t>
            </a:r>
            <a:r>
              <a:rPr lang="en-US" altLang="zh-CN">
                <a:ea typeface="+mn-lt"/>
                <a:cs typeface="+mn-lt"/>
              </a:rPr>
              <a:t> file</a:t>
            </a:r>
            <a:endParaRPr lang="zh-CN"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100" y="1115695"/>
            <a:ext cx="1020762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mkdir part1_data_preprocessing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part1_data_preprocessing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mkdir prefastqc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cd prefastqc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ml fastqc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fastqc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../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../project_raw_data/MZCH241_bacteria.R_1.fastq --outdir 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fastqc </a:t>
            </a:r>
            <a:r>
              <a:rPr lang="en-US" altLang="zh-CN">
                <a:latin typeface="Courier New" panose="02070309020205020404" charset="0"/>
                <a:cs typeface="Courier New" panose="02070309020205020404" charset="0"/>
              </a:rPr>
              <a:t>../</a:t>
            </a:r>
            <a:r>
              <a:rPr lang="zh-CN" altLang="en-US">
                <a:latin typeface="Courier New" panose="02070309020205020404" charset="0"/>
                <a:cs typeface="Courier New" panose="02070309020205020404" charset="0"/>
              </a:rPr>
              <a:t>../project_raw_data/MZCH241_bacteria.R_2.fastq --outdir .</a:t>
            </a:r>
            <a:endParaRPr lang="zh-CN" altLang="en-US"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/>
        </p:nvPicPr>
        <p:blipFill>
          <a:blip r:embed="rId1"/>
          <a:stretch>
            <a:fillRect/>
          </a:stretch>
        </p:blipFill>
        <p:spPr>
          <a:xfrm>
            <a:off x="10568940" y="1748155"/>
            <a:ext cx="881380" cy="76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" y="3275965"/>
            <a:ext cx="5807710" cy="32238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3856"/>
          <a:stretch>
            <a:fillRect/>
          </a:stretch>
        </p:blipFill>
        <p:spPr>
          <a:xfrm>
            <a:off x="6176645" y="3458845"/>
            <a:ext cx="6024245" cy="2857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775" y="56515"/>
            <a:ext cx="1198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1.1 - Quality Control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425" y="1252855"/>
            <a:ext cx="5010785" cy="4351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400">
                <a:ea typeface="+mn-lt"/>
                <a:cs typeface="+mn-lt"/>
              </a:rPr>
              <a:t>After running </a:t>
            </a:r>
            <a:r>
              <a:rPr lang="en-US" altLang="zh-CN" sz="2400" err="1">
                <a:ea typeface="+mn-lt"/>
                <a:cs typeface="+mn-lt"/>
              </a:rPr>
              <a:t>fastqc</a:t>
            </a:r>
            <a:r>
              <a:rPr lang="en-US" altLang="zh-CN" sz="2400">
                <a:ea typeface="+mn-lt"/>
                <a:cs typeface="+mn-lt"/>
              </a:rPr>
              <a:t>, we will get a batch of results including a </a:t>
            </a:r>
            <a:r>
              <a:rPr lang="en-US" altLang="zh-CN" sz="2400">
                <a:solidFill>
                  <a:srgbClr val="FF0000"/>
                </a:solidFill>
                <a:ea typeface="+mn-lt"/>
                <a:cs typeface="+mn-lt"/>
              </a:rPr>
              <a:t>html</a:t>
            </a:r>
            <a:r>
              <a:rPr lang="en-US" altLang="zh-CN" sz="2400">
                <a:ea typeface="+mn-lt"/>
                <a:cs typeface="+mn-lt"/>
              </a:rPr>
              <a:t> file.</a:t>
            </a:r>
            <a:endParaRPr lang="en-US" altLang="zh-CN" sz="2400">
              <a:ea typeface="+mn-lt"/>
              <a:cs typeface="+mn-lt"/>
            </a:endParaRPr>
          </a:p>
          <a:p>
            <a:endParaRPr lang="en-US" altLang="zh-CN" sz="2400">
              <a:ea typeface="Calibri" panose="020F0502020204030204"/>
              <a:cs typeface="Calibri" panose="020F0502020204030204"/>
            </a:endParaRPr>
          </a:p>
          <a:p>
            <a:r>
              <a:rPr lang="en-US" altLang="zh-CN" sz="2400">
                <a:ea typeface="Calibri" panose="020F0502020204030204"/>
                <a:cs typeface="Calibri" panose="020F0502020204030204"/>
              </a:rPr>
              <a:t>Download and read it.</a:t>
            </a:r>
            <a:endParaRPr lang="en-US" altLang="zh-CN" sz="2400">
              <a:ea typeface="Calibri" panose="020F0502020204030204"/>
              <a:cs typeface="Calibri" panose="020F0502020204030204"/>
            </a:endParaRPr>
          </a:p>
          <a:p>
            <a:endParaRPr lang="en-US" altLang="zh-CN" sz="2400">
              <a:ea typeface="Calibri" panose="020F0502020204030204"/>
              <a:cs typeface="Calibri" panose="020F0502020204030204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In your report, you need to explain the meaning of each plot.</a:t>
            </a:r>
            <a:endParaRPr lang="en-US" altLang="zh-CN" sz="240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1505" y="1174115"/>
            <a:ext cx="5691505" cy="4788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425" y="224155"/>
            <a:ext cx="1055243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1.2 - Interpreting FastQC Results for Quality Assessment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8180" y="698500"/>
            <a:ext cx="7703820" cy="19278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4000" y="0"/>
            <a:ext cx="1111885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1.3 - Trimming Low-Quality Reads and Adapters with Trim Galore</a:t>
            </a:r>
            <a:endParaRPr lang="en-US" altLang="zh-CN" sz="3200" b="1"/>
          </a:p>
        </p:txBody>
      </p:sp>
      <p:sp>
        <p:nvSpPr>
          <p:cNvPr id="11" name="文本框 10"/>
          <p:cNvSpPr txBox="1"/>
          <p:nvPr/>
        </p:nvSpPr>
        <p:spPr>
          <a:xfrm>
            <a:off x="323215" y="2406650"/>
            <a:ext cx="11176000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Adapters Can Contaminate Reads:</a:t>
            </a:r>
            <a:endParaRPr lang="zh-CN" altLang="en-US" b="1"/>
          </a:p>
          <a:p>
            <a:r>
              <a:rPr lang="zh-CN" altLang="en-US">
                <a:sym typeface="+mn-ea"/>
              </a:rPr>
              <a:t>When insert lengths are shorter than the sequencing read length, the sequencing may run into adapter sequences at the ends of reads.</a:t>
            </a:r>
            <a:endParaRPr lang="zh-CN" altLang="en-US">
              <a:sym typeface="+mn-ea"/>
            </a:endParaRPr>
          </a:p>
          <a:p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Unwanted Adapter Sequences:</a:t>
            </a:r>
            <a:endParaRPr lang="zh-CN" altLang="en-US" sz="2000" b="1"/>
          </a:p>
          <a:p>
            <a:r>
              <a:rPr lang="zh-CN" altLang="en-US"/>
              <a:t>Read-through adapters can lead to non-native sequences being included in the reads, contaminating the data.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Inaccurate Analysis Without Trimming:</a:t>
            </a:r>
            <a:endParaRPr lang="zh-CN" altLang="en-US" sz="2000" b="1"/>
          </a:p>
          <a:p>
            <a:r>
              <a:rPr lang="zh-CN" altLang="en-US"/>
              <a:t>Adapter contamination can interfere with downstream analyses, such as alignment and assembly.</a:t>
            </a:r>
            <a:endParaRPr lang="zh-CN" altLang="en-US"/>
          </a:p>
          <a:p>
            <a:endParaRPr lang="zh-C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/>
              <a:t>Solution: </a:t>
            </a:r>
            <a:r>
              <a:rPr lang="zh-CN" altLang="en-US" sz="2000" b="1">
                <a:solidFill>
                  <a:srgbClr val="FF0000"/>
                </a:solidFill>
              </a:rPr>
              <a:t>Trim Galore</a:t>
            </a:r>
            <a:endParaRPr lang="zh-CN" altLang="en-US" sz="2000" b="1"/>
          </a:p>
          <a:p>
            <a:r>
              <a:rPr lang="zh-CN" altLang="en-US"/>
              <a:t>Trimming tools like Trim Galore remove adapter sequences and low-quality bases, ensuring clean and reliable data for further analysis.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3215" y="892810"/>
            <a:ext cx="494601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sym typeface="+mn-ea"/>
              </a:rPr>
              <a:t>Adapters are Required for Sequencing:</a:t>
            </a:r>
            <a:endParaRPr lang="zh-CN" altLang="en-US" sz="2000" b="1"/>
          </a:p>
          <a:p>
            <a:r>
              <a:rPr lang="zh-CN" altLang="en-US">
                <a:sym typeface="+mn-ea"/>
              </a:rPr>
              <a:t>Many sequencing platforms require adapter sequences to provide anchorage and priming points for sequencing reactions.</a:t>
            </a:r>
            <a:endParaRPr lang="zh-CN" altLang="en-US"/>
          </a:p>
          <a:p>
            <a:endParaRPr lang="zh-CN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075" y="6337300"/>
            <a:ext cx="9432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https://sequencing.qcfail.com/articles/read-through-adapters-can-appear-at-the-ends-of-sequencing-reads/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612" y="583864"/>
            <a:ext cx="118378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000" dirty="0">
                <a:ea typeface="+mn-lt"/>
                <a:cs typeface="+mn-lt"/>
              </a:rPr>
              <a:t>After that, we would remove those </a:t>
            </a:r>
            <a:r>
              <a:rPr lang="en-US" altLang="zh-CN" sz="2000" dirty="0">
                <a:solidFill>
                  <a:srgbClr val="C00000"/>
                </a:solidFill>
                <a:ea typeface="+mn-lt"/>
                <a:cs typeface="+mn-lt"/>
              </a:rPr>
              <a:t>adapters,</a:t>
            </a:r>
            <a:r>
              <a:rPr lang="zh-CN" altLang="en-US" sz="2000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ea typeface="+mn-lt"/>
                <a:cs typeface="+mn-lt"/>
              </a:rPr>
              <a:t>low-quality reads and regions</a:t>
            </a:r>
            <a:r>
              <a:rPr lang="en-US" altLang="zh-CN" sz="2000" dirty="0">
                <a:ea typeface="+mn-lt"/>
                <a:cs typeface="+mn-lt"/>
              </a:rPr>
              <a:t> to avoid effecting our results, which is called "trim".</a:t>
            </a:r>
            <a:endParaRPr lang="en-US" altLang="zh-CN" sz="2000" dirty="0">
              <a:ea typeface="+mn-lt"/>
              <a:cs typeface="+mn-lt"/>
            </a:endParaRPr>
          </a:p>
          <a:p>
            <a:r>
              <a:rPr lang="en-US" altLang="zh-CN" sz="2000" dirty="0">
                <a:ea typeface="Calibri" panose="020F0502020204030204"/>
                <a:cs typeface="Calibri" panose="020F0502020204030204"/>
              </a:rPr>
              <a:t>We will use "</a:t>
            </a:r>
            <a:r>
              <a:rPr lang="en-US" sz="2000" dirty="0" err="1">
                <a:solidFill>
                  <a:srgbClr val="C00000"/>
                </a:solidFill>
                <a:ea typeface="+mn-lt"/>
                <a:cs typeface="+mn-lt"/>
              </a:rPr>
              <a:t>trim_galore</a:t>
            </a:r>
            <a:r>
              <a:rPr lang="en-US" sz="2000" dirty="0">
                <a:ea typeface="+mn-lt"/>
                <a:cs typeface="+mn-lt"/>
              </a:rPr>
              <a:t>" which is preinstalled on </a:t>
            </a:r>
            <a:r>
              <a:rPr lang="en-US" sz="2000" dirty="0" err="1">
                <a:ea typeface="+mn-lt"/>
                <a:cs typeface="+mn-lt"/>
              </a:rPr>
              <a:t>hcc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  <a:hlinkClick r:id="rId1"/>
              </a:rPr>
              <a:t>https://github.com/FelixKrueger/TrimGalore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r>
              <a:rPr lang="en-US" sz="2000" dirty="0">
                <a:ea typeface="Calibri" panose="020F0502020204030204"/>
                <a:cs typeface="Calibri" panose="020F0502020204030204"/>
              </a:rPr>
              <a:t>There are different parameters, but here we just run with the default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9425" y="2277110"/>
            <a:ext cx="11456035" cy="4276090"/>
            <a:chOff x="755" y="3586"/>
            <a:chExt cx="18041" cy="6734"/>
          </a:xfrm>
        </p:grpSpPr>
        <p:sp>
          <p:nvSpPr>
            <p:cNvPr id="4" name="TextBox 3"/>
            <p:cNvSpPr txBox="1"/>
            <p:nvPr/>
          </p:nvSpPr>
          <p:spPr>
            <a:xfrm>
              <a:off x="12500" y="7504"/>
              <a:ext cx="6297" cy="1888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  </a:t>
              </a:r>
              <a:r>
                <a:rPr lang="en-US" altLang="zh-CN" dirty="0"/>
                <a:t>-j</a:t>
              </a:r>
              <a:r>
                <a:rPr lang="zh-CN" altLang="en-US" dirty="0"/>
                <a:t> </a:t>
              </a:r>
              <a:endParaRPr lang="zh-CN" altLang="en-US" dirty="0"/>
            </a:p>
            <a:p>
              <a:r>
                <a:rPr lang="en-US" altLang="zh-CN" dirty="0"/>
                <a:t>threads: many</a:t>
              </a:r>
              <a:r>
                <a:rPr lang="zh-CN" altLang="en-US" dirty="0"/>
                <a:t> </a:t>
              </a:r>
              <a:r>
                <a:rPr lang="en-US" altLang="zh-CN" dirty="0"/>
                <a:t>tools</a:t>
              </a:r>
              <a:r>
                <a:rPr lang="zh-CN" altLang="en-US" dirty="0"/>
                <a:t> </a:t>
              </a:r>
              <a:r>
                <a:rPr lang="en-US" altLang="zh-CN" dirty="0"/>
                <a:t>could</a:t>
              </a:r>
              <a:r>
                <a:rPr lang="zh-CN" altLang="en-US" dirty="0"/>
                <a:t> </a:t>
              </a:r>
              <a:r>
                <a:rPr lang="en-US" altLang="zh-CN" dirty="0"/>
                <a:t>use</a:t>
              </a:r>
              <a:r>
                <a:rPr lang="zh-CN" altLang="en-US" dirty="0"/>
                <a:t> </a:t>
              </a:r>
              <a:r>
                <a:rPr lang="en-US" altLang="zh-CN" dirty="0"/>
                <a:t>threads</a:t>
              </a:r>
              <a:r>
                <a:rPr lang="zh-CN" altLang="en-US" dirty="0"/>
                <a:t> </a:t>
              </a:r>
              <a:r>
                <a:rPr lang="en-US" altLang="zh-CN" dirty="0"/>
                <a:t>to</a:t>
              </a:r>
              <a:r>
                <a:rPr lang="zh-CN" altLang="en-US" dirty="0"/>
                <a:t> </a:t>
              </a:r>
              <a:r>
                <a:rPr lang="en-US" altLang="zh-CN" dirty="0"/>
                <a:t>increase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speed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computing</a:t>
              </a:r>
              <a:r>
                <a:rPr lang="zh-CN" altLang="en-US" dirty="0"/>
                <a:t> </a:t>
              </a:r>
              <a:r>
                <a:rPr lang="en-US" altLang="zh-CN" dirty="0"/>
                <a:t>by</a:t>
              </a:r>
              <a:r>
                <a:rPr lang="zh-CN" altLang="en-US" dirty="0"/>
                <a:t> </a:t>
              </a:r>
              <a:r>
                <a:rPr lang="en-US" altLang="zh-CN" dirty="0"/>
                <a:t>adding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amount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cores(CPUs/GPUs).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55" y="3586"/>
              <a:ext cx="17155" cy="67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cd ..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mkdir trim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cd trim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#!/bin/bash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--job-name=trim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--time=124:00:00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--mem=100gb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--partition=batch,guest (reminder: you could add your own partition)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--output=trim.%J.out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--error=trim.%J.err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--ntasks=20	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#SBATCH --cpus-per-task=1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module unload fastqc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module load trim_galore/0.6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  <a:p>
              <a:pPr algn="l">
                <a:buClrTx/>
                <a:buSzTx/>
                <a:buFontTx/>
              </a:pPr>
              <a:r>
                <a:rPr lang="zh-CN" altLang="en-US" sz="1600">
                  <a:latin typeface="Courier New" panose="02070309020205020404" charset="0"/>
                  <a:cs typeface="Courier New" panose="02070309020205020404" charset="0"/>
                </a:rPr>
                <a:t>trim_galore --paired your/path/of/fastq1.gz_file  your/path/of/fastq2.gz_file  -j 20</a:t>
              </a:r>
              <a:endParaRPr lang="zh-CN" altLang="en-US" sz="1600">
                <a:latin typeface="Courier New" panose="02070309020205020404" charset="0"/>
                <a:cs typeface="Courier New" panose="020703090202050204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255" y="9828"/>
              <a:ext cx="1548" cy="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954" y="9828"/>
              <a:ext cx="1548" cy="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14" y="8246"/>
              <a:ext cx="5957" cy="10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 anchor="t">
              <a:spAutoFit/>
            </a:bodyPr>
            <a:p>
              <a:r>
                <a:rPr lang="en-US" altLang="zh-CN" dirty="0">
                  <a:sym typeface="+mn-ea"/>
                </a:rPr>
                <a:t>--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Paired</a:t>
              </a:r>
              <a:r>
                <a:rPr lang="zh-CN" altLang="en-US" dirty="0">
                  <a:sym typeface="+mn-ea"/>
                </a:rPr>
                <a:t>       </a:t>
              </a:r>
              <a:endParaRPr lang="zh-CN" altLang="en-US" dirty="0">
                <a:sym typeface="+mn-ea"/>
              </a:endParaRPr>
            </a:p>
            <a:p>
              <a:r>
                <a:rPr lang="en-US" altLang="zh-CN" dirty="0">
                  <a:sym typeface="+mn-ea"/>
                </a:rPr>
                <a:t>input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files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are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paired-end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sequencing</a:t>
              </a:r>
              <a:r>
                <a:rPr lang="zh-CN" altLang="en-US" dirty="0">
                  <a:sym typeface="+mn-ea"/>
                </a:rPr>
                <a:t> </a:t>
              </a:r>
              <a:endParaRPr lang="zh-CN" altLang="en-US" dirty="0"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54000" y="0"/>
            <a:ext cx="1111885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1.3 - Trimming Low-Quality Reads and Adapters with Trim Galore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210" y="769620"/>
            <a:ext cx="10515600" cy="7029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ea typeface="Calibri" panose="020F0502020204030204"/>
                <a:cs typeface="Calibri" panose="020F0502020204030204"/>
              </a:rPr>
              <a:t>Then you could get the trimmed report by </a:t>
            </a:r>
            <a:r>
              <a:rPr lang="en-US" altLang="zh-CN" dirty="0" err="1">
                <a:ea typeface="Calibri" panose="020F0502020204030204"/>
                <a:cs typeface="Calibri" panose="020F0502020204030204"/>
              </a:rPr>
              <a:t>trim_galore</a:t>
            </a:r>
            <a:r>
              <a:rPr lang="en-US" altLang="zh-CN" dirty="0">
                <a:ea typeface="Calibri" panose="020F0502020204030204"/>
                <a:cs typeface="Calibri" panose="020F0502020204030204"/>
              </a:rPr>
              <a:t>.</a:t>
            </a:r>
            <a:endParaRPr lang="en-US" altLang="zh-CN" dirty="0">
              <a:ea typeface="Calibri" panose="020F0502020204030204"/>
              <a:cs typeface="Calibri" panose="020F0502020204030204"/>
            </a:endParaRPr>
          </a:p>
          <a:p>
            <a:endParaRPr lang="en-US" altLang="zh-CN" dirty="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endParaRPr lang="en-US" altLang="zh-CN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472565"/>
            <a:ext cx="9747250" cy="1941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3208020"/>
            <a:ext cx="120281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dirty="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altLang="zh-CN" dirty="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+mn-lt"/>
                <a:cs typeface="+mn-lt"/>
                <a:sym typeface="+mn-ea"/>
              </a:rPr>
              <a:t>After that, </a:t>
            </a:r>
            <a:r>
              <a:rPr lang="en-US" altLang="zh-CN" sz="2800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run the </a:t>
            </a:r>
            <a:r>
              <a:rPr lang="en-US" altLang="zh-CN" sz="2800" dirty="0" err="1">
                <a:solidFill>
                  <a:srgbClr val="FF0000"/>
                </a:solidFill>
                <a:ea typeface="+mn-lt"/>
                <a:cs typeface="+mn-lt"/>
                <a:sym typeface="+mn-ea"/>
              </a:rPr>
              <a:t>fastqc</a:t>
            </a:r>
            <a:r>
              <a:rPr lang="en-US" altLang="zh-CN" sz="2800" dirty="0">
                <a:solidFill>
                  <a:srgbClr val="FF0000"/>
                </a:solidFill>
                <a:ea typeface="+mn-lt"/>
                <a:cs typeface="+mn-lt"/>
                <a:sym typeface="+mn-ea"/>
              </a:rPr>
              <a:t> again </a:t>
            </a:r>
            <a:r>
              <a:rPr lang="en-US" altLang="zh-CN" sz="2800" dirty="0">
                <a:ea typeface="+mn-lt"/>
                <a:cs typeface="+mn-lt"/>
                <a:sym typeface="+mn-ea"/>
              </a:rPr>
              <a:t>to check the difference between the raw reads and trimmed ones.</a:t>
            </a:r>
            <a:endParaRPr lang="en-US" altLang="zh-CN" sz="2800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  <a:sym typeface="+mn-ea"/>
              </a:rPr>
              <a:t>Report the difference in your report.</a:t>
            </a:r>
            <a:endParaRPr lang="en-US" altLang="zh-CN" sz="2800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endParaRPr lang="en-US" altLang="zh-CN" sz="2800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4000" y="0"/>
            <a:ext cx="1111885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1.3 - Trimming Low-Quality Reads and Adapters with Trim Galore</a:t>
            </a:r>
            <a:endParaRPr lang="en-US" altLang="zh-CN" sz="32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35" y="4182745"/>
            <a:ext cx="3117215" cy="2341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1030" y="6282055"/>
            <a:ext cx="67538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https://biocorecrg.github.io/PHINDaccess_RNAseq_2020/qc_trimming.html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25000" cy="2387600"/>
          </a:xfrm>
        </p:spPr>
        <p:txBody>
          <a:bodyPr/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 II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Remove</a:t>
            </a:r>
            <a:r>
              <a:rPr lang="en-US" altLang="zh-CN">
                <a:ea typeface="等线 Light" panose="02010600030101010101" charset="-122"/>
                <a:cs typeface="+mj-lt"/>
              </a:rPr>
              <a:t> host reads </a:t>
            </a:r>
            <a:r>
              <a:rPr lang="en-US" altLang="zh-CN">
                <a:ea typeface="+mj-lt"/>
                <a:cs typeface="+mj-lt"/>
              </a:rPr>
              <a:t>(~ 1-2 </a:t>
            </a:r>
            <a:r>
              <a:rPr lang="en-US" altLang="zh-CN" err="1">
                <a:ea typeface="+mj-lt"/>
                <a:cs typeface="+mj-lt"/>
              </a:rPr>
              <a:t>hrs</a:t>
            </a:r>
            <a:r>
              <a:rPr lang="en-US" altLang="zh-CN">
                <a:ea typeface="+mj-lt"/>
                <a:cs typeface="+mj-lt"/>
              </a:rPr>
              <a:t>)</a:t>
            </a:r>
            <a:endParaRPr lang="en-US"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6739" y="583718"/>
            <a:ext cx="11645463" cy="6647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ea typeface="等线" panose="02010600030101010101" charset="-122"/>
              </a:rPr>
              <a:t>The pair-end sequencing data contains not only microbiome data, but also host data:</a:t>
            </a:r>
            <a:r>
              <a:rPr kumimoji="1" lang="en-US" altLang="zh-CN" sz="2800" dirty="0">
                <a:solidFill>
                  <a:srgbClr val="000000"/>
                </a:solidFill>
                <a:ea typeface="等线" panose="02010600030101010101" charset="-122"/>
              </a:rPr>
              <a:t> </a:t>
            </a:r>
            <a:r>
              <a:rPr kumimoji="1" lang="en-US" altLang="zh-CN" sz="2800" dirty="0">
                <a:solidFill>
                  <a:srgbClr val="C00000"/>
                </a:solidFill>
                <a:ea typeface="Calibri" panose="020F0502020204030204"/>
              </a:rPr>
              <a:t>m</a:t>
            </a:r>
            <a:r>
              <a:rPr kumimoji="1" lang="en-US" sz="2800" dirty="0">
                <a:solidFill>
                  <a:srgbClr val="C00000"/>
                </a:solidFill>
                <a:ea typeface="+mn-lt"/>
                <a:cs typeface="+mn-lt"/>
              </a:rPr>
              <a:t>itochondrial, chloroplast, and algal reads,</a:t>
            </a:r>
            <a:r>
              <a:rPr kumimoji="1" lang="en-US" sz="2800" dirty="0">
                <a:ea typeface="+mn-lt"/>
                <a:cs typeface="+mn-lt"/>
              </a:rPr>
              <a:t> etc.</a:t>
            </a: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We need to remove those reads to avoid the </a:t>
            </a:r>
            <a:r>
              <a:rPr lang="en-US" sz="2800" dirty="0">
                <a:ea typeface="+mn-lt"/>
                <a:cs typeface="+mn-lt"/>
              </a:rPr>
              <a:t>contamination</a:t>
            </a:r>
            <a:r>
              <a:rPr lang="en-US" sz="2800" dirty="0">
                <a:ea typeface="Calibri" panose="020F0502020204030204"/>
                <a:cs typeface="Calibri" panose="020F0502020204030204"/>
              </a:rPr>
              <a:t>.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等线" panose="02010600030101010101" charset="-122"/>
                <a:cs typeface="Calibri" panose="020F0502020204030204"/>
              </a:rPr>
              <a:t>We will use </a:t>
            </a:r>
            <a:r>
              <a:rPr lang="en-US" altLang="zh-CN" sz="2800" dirty="0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host reference genomes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 </a:t>
            </a:r>
            <a:r>
              <a:rPr lang="en-US" altLang="zh-CN" sz="2800" dirty="0">
                <a:solidFill>
                  <a:srgbClr val="000000"/>
                </a:solidFill>
                <a:ea typeface="等线" panose="02010600030101010101" charset="-122"/>
                <a:cs typeface="Calibri" panose="020F0502020204030204"/>
              </a:rPr>
              <a:t>to</a:t>
            </a:r>
            <a:r>
              <a:rPr lang="en-US" altLang="zh-CN" sz="2800" dirty="0">
                <a:ea typeface="等线" panose="02010600030101010101" charset="-122"/>
                <a:cs typeface="Calibri" panose="020F0502020204030204"/>
              </a:rPr>
              <a:t> remove those reads. The reference genomes (</a:t>
            </a:r>
            <a:r>
              <a:rPr lang="en-US" altLang="zh-CN" sz="2800" dirty="0">
                <a:ea typeface="等线" panose="02010600030101010101" charset="-122"/>
                <a:cs typeface="Calibri" panose="020F0502020204030204"/>
              </a:rPr>
              <a:t>1a and 1b are two algae, and we have their nuclear, mitogenome, and plastid genomes) are sequenced by Yin lab (paper in review at Nature Genetics).</a:t>
            </a: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850" y="0"/>
            <a:ext cx="11025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2.1 - Removing Host Contamination Using Reference Genomes</a:t>
            </a:r>
            <a:endParaRPr lang="en-US" altLang="zh-CN" sz="32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4548505"/>
            <a:ext cx="8075930" cy="2055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6739" y="583718"/>
            <a:ext cx="11645463" cy="16605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We will work on the trimmed </a:t>
            </a:r>
            <a:r>
              <a:rPr lang="en-US" altLang="zh-CN" sz="2800" dirty="0" err="1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fastq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files.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777365"/>
            <a:ext cx="8075930" cy="2055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850" y="0"/>
            <a:ext cx="11025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2.1 - Removing Host Contamination Using Reference Genomes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691033"/>
            <a:ext cx="11645463" cy="224676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ea typeface="等线" panose="02010600030101010101" charset="-122"/>
              </a:rPr>
              <a:t>Combine all host reference genomes as one file first by "cat"</a:t>
            </a:r>
            <a:br>
              <a:rPr lang="en-US" altLang="zh-CN" sz="2800" dirty="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800" dirty="0">
                <a:ea typeface="等线" panose="02010600030101010101" charset="-122"/>
                <a:cs typeface="Calibri" panose="020F0502020204030204"/>
              </a:rPr>
            </a:b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224280"/>
            <a:ext cx="1100264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latin typeface="Courier New" panose="02070309020205020404" charset="0"/>
                <a:cs typeface="Courier New" panose="02070309020205020404" charset="0"/>
              </a:rPr>
              <a:t>cd ../..</a:t>
            </a:r>
            <a:endParaRPr lang="zh-CN" alt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Courier New" panose="02070309020205020404" charset="0"/>
                <a:cs typeface="Courier New" panose="02070309020205020404" charset="0"/>
              </a:rPr>
              <a:t>mkdir part2_remove_algae_genomes</a:t>
            </a:r>
            <a:endParaRPr lang="zh-CN" alt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Courier New" panose="02070309020205020404" charset="0"/>
                <a:cs typeface="Courier New" panose="02070309020205020404" charset="0"/>
              </a:rPr>
              <a:t>cd part2_remove_algae_genomes</a:t>
            </a:r>
            <a:endParaRPr lang="zh-CN" alt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Courier New" panose="02070309020205020404" charset="0"/>
                <a:cs typeface="Courier New" panose="02070309020205020404" charset="0"/>
              </a:rPr>
              <a:t>cp -r /work/yinlab/yixing/course_project2/project_raw_data/reference_genome .</a:t>
            </a:r>
            <a:endParaRPr lang="zh-CN" altLang="en-US" sz="2000"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latin typeface="Courier New" panose="02070309020205020404" charset="0"/>
                <a:cs typeface="Courier New" panose="02070309020205020404" charset="0"/>
              </a:rPr>
              <a:t>cat * &gt; algae_reference_genome.fna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3313430"/>
            <a:ext cx="10763250" cy="2743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850" y="0"/>
            <a:ext cx="11025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2.1 - Removing Host Contamination Using Reference Genomes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52323"/>
            <a:ext cx="11645463" cy="3046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We will use "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Bowtie2</a:t>
            </a:r>
            <a:r>
              <a:rPr kumimoji="1" lang="en-US" altLang="zh-CN" sz="2400" dirty="0">
                <a:ea typeface="等线" panose="02010600030101010101" charset="-122"/>
              </a:rPr>
              <a:t>" and "</a:t>
            </a:r>
            <a:r>
              <a:rPr kumimoji="1" lang="en-US" altLang="zh-CN" sz="2400" dirty="0" err="1">
                <a:solidFill>
                  <a:srgbClr val="FF0000"/>
                </a:solidFill>
                <a:ea typeface="等线" panose="02010600030101010101" charset="-122"/>
              </a:rPr>
              <a:t>SAMtools</a:t>
            </a:r>
            <a:r>
              <a:rPr kumimoji="1" lang="en-US" altLang="zh-CN" sz="2400" dirty="0">
                <a:ea typeface="等线" panose="02010600030101010101" charset="-122"/>
              </a:rPr>
              <a:t>" to remove host reads from the sequencing data.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Those are preinstalled on </a:t>
            </a:r>
            <a:r>
              <a:rPr lang="en-US" altLang="zh-CN" sz="2400" dirty="0" err="1">
                <a:ea typeface="等线" panose="02010600030101010101" charset="-122"/>
                <a:cs typeface="Calibri" panose="020F0502020204030204"/>
              </a:rPr>
              <a:t>hcc</a:t>
            </a: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.</a:t>
            </a:r>
            <a:endParaRPr lang="en-US" altLang="zh-CN" sz="16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>
                <a:ea typeface="+mn-lt"/>
                <a:cs typeface="+mn-lt"/>
                <a:hlinkClick r:id="rId1"/>
              </a:rPr>
              <a:t>https://bowtie-bio.sourceforge.net/bowtie2/manual.shtml</a:t>
            </a:r>
            <a:endParaRPr lang="zh-CN" altLang="en-US" sz="16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sz="16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>
                <a:ea typeface="+mn-lt"/>
                <a:cs typeface="+mn-lt"/>
                <a:hlinkClick r:id="rId2"/>
              </a:rPr>
              <a:t>http://www.htslib.org/</a:t>
            </a:r>
            <a:endParaRPr lang="zh-CN" altLang="en-US" sz="16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+mn-lt"/>
                <a:cs typeface="+mn-lt"/>
                <a:hlinkClick r:id="rId3"/>
              </a:rPr>
              <a:t>https://hcc.unl.edu/docs/applications/app_specific/bioinformatics_tools/alignment_tools/bowtie2/</a:t>
            </a:r>
            <a:endParaRPr lang="zh-CN" altLang="en-US" sz="24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等线" panose="02010600030101010101" charset="-122"/>
                <a:cs typeface="Calibri" panose="020F0502020204030204"/>
              </a:rPr>
              <a:t>After running this step, we'll remove all host reads in </a:t>
            </a:r>
            <a:r>
              <a:rPr lang="zh-CN" altLang="en-US" sz="24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both fastq files</a:t>
            </a:r>
            <a:r>
              <a:rPr lang="zh-CN" altLang="en-US" sz="2400" dirty="0">
                <a:ea typeface="等线" panose="02010600030101010101" charset="-122"/>
                <a:cs typeface="Calibri" panose="020F0502020204030204"/>
              </a:rPr>
              <a:t> </a:t>
            </a:r>
            <a:endParaRPr lang="zh-CN" altLang="en-US" sz="2400" dirty="0">
              <a:solidFill>
                <a:srgbClr val="000000"/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000000"/>
              </a:solidFill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45" y="3898537"/>
            <a:ext cx="4473427" cy="2350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0" y="3710409"/>
            <a:ext cx="4712293" cy="26164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8140" y="149860"/>
            <a:ext cx="1065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2.2 - Removing Host Reads with Bowtie2 and SAMtools 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989" t="6302" r="9381" b="1775"/>
          <a:stretch>
            <a:fillRect/>
          </a:stretch>
        </p:blipFill>
        <p:spPr>
          <a:xfrm>
            <a:off x="5621020" y="1130935"/>
            <a:ext cx="6503670" cy="4834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980" y="1130935"/>
            <a:ext cx="6177280" cy="272732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 b="0" i="0"/>
              <a:t>Microbiomes are foundational components of the environment that provide essential services relating to </a:t>
            </a:r>
            <a:endParaRPr sz="2400" b="0" i="0"/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 b="0" i="0"/>
              <a:t>food security</a:t>
            </a:r>
            <a:endParaRPr sz="2400" b="0" i="0"/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 b="0" i="0"/>
              <a:t>carbon sequestration </a:t>
            </a:r>
            <a:endParaRPr sz="2400" b="0" i="0"/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 b="0" i="0"/>
              <a:t>human health</a:t>
            </a:r>
            <a:endParaRPr sz="2400" b="0" i="0"/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 b="0" i="0"/>
              <a:t>overall well-being of ecosystems</a:t>
            </a:r>
            <a:endParaRPr sz="2400" b="0" i="0"/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sz="2400" b="0" i="0"/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sz="2400" b="0" i="0"/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sz="2400" b="0" i="0"/>
          </a:p>
        </p:txBody>
      </p:sp>
      <p:sp>
        <p:nvSpPr>
          <p:cNvPr id="3" name="文本框 2"/>
          <p:cNvSpPr txBox="1"/>
          <p:nvPr/>
        </p:nvSpPr>
        <p:spPr>
          <a:xfrm>
            <a:off x="222250" y="184785"/>
            <a:ext cx="11430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ym typeface="+mn-ea"/>
              </a:rPr>
              <a:t>Background - The Importance of Microbiome</a:t>
            </a:r>
            <a:endParaRPr lang="en-US" altLang="zh-CN" sz="32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7980" y="4220845"/>
            <a:ext cx="56629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sz="2400">
                <a:sym typeface="+mn-ea"/>
              </a:rPr>
              <a:t>Microbiota exert their effects primarily through complex </a:t>
            </a:r>
            <a:r>
              <a:rPr sz="2400" b="1">
                <a:sym typeface="+mn-ea"/>
              </a:rPr>
              <a:t>interactions</a:t>
            </a:r>
            <a:r>
              <a:rPr sz="2400">
                <a:sym typeface="+mn-ea"/>
              </a:rPr>
              <a:t> at interfaces with their plant, animal, and human hosts, as well as within the soil environment.</a:t>
            </a:r>
            <a:endParaRPr lang="zh-CN" altLang="en-US" sz="2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1875" y="6304280"/>
            <a:ext cx="3885565" cy="32766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1600" b="0" i="0">
                <a:solidFill>
                  <a:schemeClr val="accent1"/>
                </a:solidFill>
                <a:latin typeface="Times New Roman" panose="02020603050405020304" charset="0"/>
                <a:ea typeface="Roboto Mono Web"/>
                <a:cs typeface="Times New Roman" panose="02020603050405020304" charset="0"/>
              </a:rPr>
              <a:t>https://doi.org/10.1093/femsre/fuae008</a:t>
            </a:r>
            <a:endParaRPr lang="en-US" altLang="zh-CN" sz="1600" b="0" i="0">
              <a:solidFill>
                <a:schemeClr val="accent1"/>
              </a:solidFill>
              <a:latin typeface="Times New Roman" panose="02020603050405020304" charset="0"/>
              <a:ea typeface="Roboto Mono Web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7978140" y="504825"/>
            <a:ext cx="3755390" cy="5862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ea typeface="等线" panose="02010600030101010101" charset="-122"/>
              </a:rPr>
              <a:t>1. Here,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we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use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BOWTIE2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create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index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of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reference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genome.</a:t>
            </a:r>
            <a:endParaRPr kumimoji="1" lang="en-US" altLang="zh-CN" sz="20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ea typeface="等线" panose="02010600030101010101" charset="-122"/>
              </a:rPr>
              <a:t>2. Then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use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it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do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alignment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two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 err="1">
                <a:ea typeface="等线" panose="02010600030101010101" charset="-122"/>
              </a:rPr>
              <a:t>fastq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files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with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reference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genome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create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SAM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file.</a:t>
            </a:r>
            <a:endParaRPr kumimoji="1" lang="en-US" altLang="zh-CN" sz="20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ea typeface="等线" panose="02010600030101010101" charset="-122"/>
              </a:rPr>
              <a:t>3. Compressed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it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by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SAMTOOLS,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create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index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which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could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increase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speed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of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searching.</a:t>
            </a:r>
            <a:endParaRPr kumimoji="1" lang="en-US" altLang="zh-CN" sz="20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ea typeface="等线" panose="02010600030101010101" charset="-122"/>
              </a:rPr>
              <a:t>4. And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extract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those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unmapped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reads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(only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keep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those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reads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not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mapped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on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both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paired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files</a:t>
            </a:r>
            <a:r>
              <a:rPr kumimoji="1" lang="en-US" altLang="zh-CN" sz="2000" dirty="0">
                <a:ea typeface="等线" panose="02010600030101010101" charset="-122"/>
              </a:rPr>
              <a:t>).</a:t>
            </a:r>
            <a:endParaRPr kumimoji="1" lang="en-US" altLang="zh-CN" sz="20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en-US" altLang="zh-CN" sz="2000" dirty="0">
                <a:ea typeface="等线" panose="02010600030101010101" charset="-122"/>
              </a:rPr>
              <a:t>5. Finally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convert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the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BAM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file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back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to</a:t>
            </a:r>
            <a:r>
              <a:rPr kumimoji="1" lang="zh-CN" altLang="en-US" sz="2000" dirty="0">
                <a:ea typeface="等线" panose="02010600030101010101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</a:rPr>
              <a:t>two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 err="1">
                <a:solidFill>
                  <a:srgbClr val="FF0000"/>
                </a:solidFill>
                <a:ea typeface="等线" panose="02010600030101010101" charset="-122"/>
              </a:rPr>
              <a:t>fastq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000" dirty="0">
                <a:ea typeface="等线" panose="02010600030101010101" charset="-122"/>
              </a:rPr>
              <a:t>files.</a:t>
            </a:r>
            <a:endParaRPr kumimoji="1" lang="en-US" altLang="zh-CN" sz="20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dirty="0"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733425"/>
            <a:ext cx="7252335" cy="5862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140" y="0"/>
            <a:ext cx="1065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2.2 - Removing Host Reads with Bowtie2 and SAMtools</a:t>
            </a:r>
            <a:endParaRPr lang="en-US" altLang="zh-CN" sz="3200" b="1"/>
          </a:p>
        </p:txBody>
      </p:sp>
      <p:sp>
        <p:nvSpPr>
          <p:cNvPr id="2" name="矩形 1"/>
          <p:cNvSpPr/>
          <p:nvPr/>
        </p:nvSpPr>
        <p:spPr>
          <a:xfrm>
            <a:off x="381000" y="3429000"/>
            <a:ext cx="7261860" cy="4902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0525" y="4046220"/>
            <a:ext cx="7252335" cy="728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525" y="4970780"/>
            <a:ext cx="7252335" cy="12852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8140" y="6367780"/>
            <a:ext cx="7284720" cy="2660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60" y="3508375"/>
            <a:ext cx="224155" cy="31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3660" y="4181475"/>
            <a:ext cx="224155" cy="31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2385" y="5092700"/>
            <a:ext cx="539750" cy="675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3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32385" y="6256020"/>
            <a:ext cx="358140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854065" y="942340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~45 mins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19010" y="1224280"/>
            <a:ext cx="446151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  <a:cs typeface="+mn-lt"/>
              </a:rPr>
              <a:t>SAM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means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“Sequence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Alignment/Map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format”.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It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is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the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result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of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alignment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from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 err="1">
                <a:ea typeface="等线" panose="02010600030101010101" charset="-122"/>
                <a:cs typeface="+mn-lt"/>
              </a:rPr>
              <a:t>fastq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file.</a:t>
            </a:r>
            <a:endParaRPr kumimoji="1" lang="en-US" altLang="zh-CN" sz="20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  <a:cs typeface="+mn-lt"/>
              </a:rPr>
              <a:t>SAM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file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is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really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large.</a:t>
            </a:r>
            <a:endParaRPr kumimoji="1" lang="en-US" altLang="zh-CN" sz="20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  <a:cs typeface="+mn-lt"/>
              </a:rPr>
              <a:t>BAM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is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the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compressed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format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of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SAM,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which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is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smaller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and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faster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to</a:t>
            </a:r>
            <a:r>
              <a:rPr kumimoji="1" lang="zh-CN" altLang="en-US" sz="2000" dirty="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000" dirty="0">
                <a:ea typeface="等线" panose="02010600030101010101" charset="-122"/>
                <a:cs typeface="+mn-lt"/>
              </a:rPr>
              <a:t>view.</a:t>
            </a:r>
            <a:endParaRPr kumimoji="1" lang="en-US" altLang="zh-CN" sz="2000" dirty="0">
              <a:ea typeface="等线" panose="02010600030101010101" charset="-122"/>
              <a:cs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987425"/>
            <a:ext cx="6825615" cy="55168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140" y="149860"/>
            <a:ext cx="1065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2.2 - Removing Host Reads with Bowtie2 and SAMtools</a:t>
            </a:r>
            <a:endParaRPr lang="en-US" altLang="zh-CN" sz="3200" b="1"/>
          </a:p>
        </p:txBody>
      </p:sp>
      <p:sp>
        <p:nvSpPr>
          <p:cNvPr id="12" name="矩形 11"/>
          <p:cNvSpPr/>
          <p:nvPr/>
        </p:nvSpPr>
        <p:spPr>
          <a:xfrm>
            <a:off x="3645535" y="4853305"/>
            <a:ext cx="311150" cy="358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26710" y="4853940"/>
            <a:ext cx="408305" cy="356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77418" y="1270934"/>
            <a:ext cx="3197157" cy="34150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>
              <a:buFont typeface="Arial" panose="020B0604020202020204"/>
              <a:buChar char="•"/>
            </a:pPr>
            <a:r>
              <a:rPr lang="en-US" altLang="zh-CN" sz="2400" dirty="0">
                <a:ea typeface="等线" panose="02010600030101010101" charset="-122"/>
              </a:rPr>
              <a:t>F</a:t>
            </a:r>
            <a:r>
              <a:rPr lang="zh-CN" sz="2400" dirty="0">
                <a:ea typeface="等线" panose="02010600030101010101" charset="-122"/>
              </a:rPr>
              <a:t>in</a:t>
            </a:r>
            <a:r>
              <a:rPr lang="en-US" altLang="zh-CN" sz="2400" dirty="0">
                <a:ea typeface="等线" panose="02010600030101010101" charset="-122"/>
              </a:rPr>
              <a:t>ally you will get two </a:t>
            </a:r>
            <a:r>
              <a:rPr lang="en-US" altLang="zh-CN" sz="2400" dirty="0" err="1">
                <a:ea typeface="等线" panose="02010600030101010101" charset="-122"/>
              </a:rPr>
              <a:t>fastq</a:t>
            </a:r>
            <a:r>
              <a:rPr lang="en-US" altLang="zh-CN" sz="2400" dirty="0">
                <a:ea typeface="等线" panose="02010600030101010101" charset="-122"/>
              </a:rPr>
              <a:t> files. </a:t>
            </a:r>
            <a:endParaRPr lang="zh-CN" altLang="en-US" sz="2400" dirty="0">
              <a:ea typeface="等线" panose="02010600030101010101" charset="-122"/>
              <a:cs typeface="Calibri" panose="020F0502020204030204"/>
            </a:endParaRPr>
          </a:p>
          <a:p>
            <a:pPr marL="457200" indent="-457200">
              <a:buFont typeface="Arial" panose="020B0604020202020204"/>
              <a:buChar char="•"/>
            </a:pPr>
            <a:endParaRPr lang="en-US" altLang="zh-CN" sz="2400" dirty="0">
              <a:ea typeface="等线" panose="02010600030101010101" charset="-122"/>
            </a:endParaRPr>
          </a:p>
          <a:p>
            <a:pPr marL="457200" indent="-457200">
              <a:buFont typeface="Arial" panose="020B0604020202020204"/>
              <a:buChar char="•"/>
            </a:pPr>
            <a:endParaRPr lang="en-US" altLang="zh-CN" sz="2400" dirty="0">
              <a:ea typeface="等线" panose="02010600030101010101" charset="-122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en-US" altLang="zh-CN" sz="2400" dirty="0">
                <a:ea typeface="等线" panose="02010600030101010101" charset="-122"/>
              </a:rPr>
              <a:t>Those are unmapped to the host, i.e., de-contaminated read file.</a:t>
            </a:r>
            <a:endParaRPr lang="en-US" altLang="zh-CN" sz="2400" dirty="0">
              <a:ea typeface="等线" panose="02010600030101010101" charset="-122"/>
              <a:cs typeface="Calibri" panose="020F050202020403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6720" y="1270635"/>
            <a:ext cx="8208010" cy="4220210"/>
            <a:chOff x="672" y="2001"/>
            <a:chExt cx="12926" cy="66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2" y="2001"/>
              <a:ext cx="12927" cy="6646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471" y="7615"/>
              <a:ext cx="2543" cy="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58140" y="149860"/>
            <a:ext cx="10655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2.2 - Removing Host Reads with Bowtie2 and SAMtools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9255" y="962025"/>
            <a:ext cx="11539220" cy="52622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ea typeface="等线" panose="02010600030101010101" charset="-122"/>
                <a:cs typeface="Calibri" panose="020F0502020204030204"/>
              </a:rPr>
              <a:t>Data Preparation: Collect microbiome data (algae and bacteria) for sequencing.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ea typeface="等线" panose="02010600030101010101" charset="-122"/>
                <a:cs typeface="Calibri" panose="020F0502020204030204"/>
              </a:rPr>
              <a:t>Sequencing: Generate raw reads using Illumina sequencing.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Quality Control: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 Use tools like FastQC to evaluate raw read quality.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Trimming:</a:t>
            </a:r>
            <a:r>
              <a:rPr lang="en-US" altLang="zh-CN" sz="2400" b="1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Remove low-quality reads and adapter sequences using Trim Galore or similar tools.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Post-Trimming QC:</a:t>
            </a:r>
            <a:r>
              <a:rPr lang="en-US" altLang="zh-CN" sz="2400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Perform quality control on trimmed reads to ensure data quality.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C00000"/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Host Read Removal: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 Filter out host reads (e.g., algal DNA) using Bowtie2 and SAMtools.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Final Data:</a:t>
            </a:r>
            <a:r>
              <a:rPr lang="en-US" altLang="zh-CN" sz="2400">
                <a:solidFill>
                  <a:srgbClr val="C0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Retain high-quality bacterial and fungal reads for downstream analysis.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30" y="113665"/>
            <a:ext cx="10191115" cy="848360"/>
          </a:xfrm>
        </p:spPr>
        <p:txBody>
          <a:bodyPr>
            <a:normAutofit fontScale="90000"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sz="4800" b="1">
                <a:ea typeface="等线" panose="02010600030101010101" charset="-122"/>
                <a:cs typeface="+mj-lt"/>
              </a:rPr>
              <a:t>Su</a:t>
            </a:r>
            <a:r>
              <a:rPr lang="en-US" altLang="zh-CN" sz="4800" b="1">
                <a:ea typeface="等线" panose="02010600030101010101" charset="-122"/>
                <a:cs typeface="+mj-lt"/>
              </a:rPr>
              <a:t>mmary</a:t>
            </a:r>
            <a:endParaRPr lang="en-US" altLang="zh-CN" sz="4800" b="1">
              <a:ea typeface="等线" panose="02010600030101010101" charset="-122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425" y="0"/>
            <a:ext cx="12093575" cy="965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ea typeface="等线" panose="02010600030101010101" charset="-122"/>
              </a:rPr>
              <a:t>Workflow for Microbiome Data Analysis of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Zygnema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circumcarinatum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>
                <a:ea typeface="等线" panose="02010600030101010101" charset="-122"/>
                <a:sym typeface="+mn-ea"/>
              </a:rPr>
              <a:t>MZCH241</a:t>
            </a:r>
            <a:endParaRPr lang="en-US" altLang="zh-CN" sz="2800" b="1"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>
              <a:ea typeface="等线" panose="02010600030101010101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443480" y="1176655"/>
            <a:ext cx="4306570" cy="66929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MZCH241 microbiome (Algae &amp; bacteria)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67"/>
          <p:cNvCxnSpPr/>
          <p:nvPr/>
        </p:nvCxnSpPr>
        <p:spPr>
          <a:xfrm>
            <a:off x="4511068" y="2003833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: 圆角 13"/>
          <p:cNvSpPr/>
          <p:nvPr/>
        </p:nvSpPr>
        <p:spPr>
          <a:xfrm>
            <a:off x="2510155" y="2661920"/>
            <a:ext cx="4239895" cy="688975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 sequencing of the MZCH241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reads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13"/>
          <p:cNvSpPr/>
          <p:nvPr/>
        </p:nvSpPr>
        <p:spPr>
          <a:xfrm>
            <a:off x="3178810" y="4257040"/>
            <a:ext cx="2835275" cy="66929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Bacteria fungi reads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67"/>
          <p:cNvCxnSpPr/>
          <p:nvPr/>
        </p:nvCxnSpPr>
        <p:spPr>
          <a:xfrm>
            <a:off x="4511068" y="3553868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79705" y="1249680"/>
            <a:ext cx="2263775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Data</a:t>
            </a:r>
            <a:r>
              <a:rPr lang="zh-CN" alt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preparation</a:t>
            </a:r>
            <a:endParaRPr lang="en-US">
              <a:ea typeface="等线 Light" panose="02010600030101010101" charset="-122"/>
            </a:endParaRPr>
          </a:p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9060" y="2759710"/>
            <a:ext cx="271145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Data</a:t>
            </a:r>
            <a:r>
              <a:rPr lang="zh-CN" alt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prepprocessing</a:t>
            </a:r>
            <a:endParaRPr lang="en-US">
              <a:ea typeface="等线 Light" panose="02010600030101010101" charset="-122"/>
            </a:endParaRPr>
          </a:p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9060" y="4461510"/>
            <a:ext cx="2263775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Remove host reads</a:t>
            </a:r>
            <a:endParaRPr lang="en-US"/>
          </a:p>
        </p:txBody>
      </p:sp>
      <p:pic>
        <p:nvPicPr>
          <p:cNvPr id="35" name="图片 34"/>
          <p:cNvPicPr/>
          <p:nvPr/>
        </p:nvPicPr>
        <p:blipFill>
          <a:blip r:embed="rId1"/>
          <a:stretch>
            <a:fillRect/>
          </a:stretch>
        </p:blipFill>
        <p:spPr>
          <a:xfrm>
            <a:off x="7743190" y="2971800"/>
            <a:ext cx="881380" cy="765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15" y="2971800"/>
            <a:ext cx="2165350" cy="594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35" y="927100"/>
            <a:ext cx="569595" cy="91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30" y="927100"/>
            <a:ext cx="1226820" cy="937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605" y="4236720"/>
            <a:ext cx="1146810" cy="440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15" y="4197350"/>
            <a:ext cx="1524000" cy="480060"/>
          </a:xfrm>
          <a:prstGeom prst="rect">
            <a:avLst/>
          </a:prstGeom>
        </p:spPr>
      </p:pic>
      <p:sp>
        <p:nvSpPr>
          <p:cNvPr id="8" name="矩形: 圆角 13"/>
          <p:cNvSpPr/>
          <p:nvPr/>
        </p:nvSpPr>
        <p:spPr>
          <a:xfrm>
            <a:off x="3542030" y="5697220"/>
            <a:ext cx="193865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13"/>
          <p:cNvSpPr/>
          <p:nvPr/>
        </p:nvSpPr>
        <p:spPr>
          <a:xfrm>
            <a:off x="6644005" y="5697220"/>
            <a:ext cx="158051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Binning 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: 圆角 13"/>
          <p:cNvSpPr/>
          <p:nvPr/>
        </p:nvSpPr>
        <p:spPr>
          <a:xfrm>
            <a:off x="9314180" y="5372100"/>
            <a:ext cx="2044700" cy="1200785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Taxonomy,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prediction &amp; functional annotation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67"/>
          <p:cNvCxnSpPr/>
          <p:nvPr/>
        </p:nvCxnSpPr>
        <p:spPr>
          <a:xfrm>
            <a:off x="4511068" y="4991508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67"/>
          <p:cNvCxnSpPr/>
          <p:nvPr/>
        </p:nvCxnSpPr>
        <p:spPr>
          <a:xfrm>
            <a:off x="5713758" y="5969408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连接符 67"/>
          <p:cNvCxnSpPr/>
          <p:nvPr/>
        </p:nvCxnSpPr>
        <p:spPr>
          <a:xfrm>
            <a:off x="8546493" y="5974488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443480" y="5047615"/>
            <a:ext cx="9295765" cy="1679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5135" y="1122363"/>
            <a:ext cx="9144000" cy="2387600"/>
          </a:xfrm>
        </p:spPr>
        <p:txBody>
          <a:bodyPr/>
          <a:lstStyle/>
          <a:p>
            <a:r>
              <a:rPr lang="en-US" altLang="zh-CN" b="1">
                <a:solidFill>
                  <a:srgbClr val="8EA604"/>
                </a:solidFill>
              </a:rPr>
              <a:t>Any questions?</a:t>
            </a:r>
            <a:endParaRPr lang="en-US" altLang="zh-CN" b="1">
              <a:solidFill>
                <a:srgbClr val="8EA60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6230" y="951865"/>
            <a:ext cx="10902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The members of a plant microbiota comprise beneficial, neutral and pathogenic microorganisms. </a:t>
            </a:r>
            <a:endParaRPr lang="zh-CN" altLang="en-US" sz="2000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6786880" y="1898015"/>
            <a:ext cx="5062220" cy="30619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9100" y="1453515"/>
            <a:ext cx="636778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cs typeface="+mn-lt"/>
              </a:rPr>
              <a:t>B</a:t>
            </a:r>
            <a:r>
              <a:rPr lang="zh-CN" altLang="en-US" sz="2400" b="1">
                <a:solidFill>
                  <a:srgbClr val="C00000"/>
                </a:solidFill>
                <a:cs typeface="+mn-lt"/>
              </a:rPr>
              <a:t>eneficial microbes</a:t>
            </a:r>
            <a:r>
              <a:rPr lang="zh-CN" altLang="en-US" sz="2000" b="1">
                <a:cs typeface="+mn-lt"/>
              </a:rPr>
              <a:t> </a:t>
            </a:r>
            <a:endParaRPr lang="zh-CN" altLang="en-US" sz="2000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cs typeface="+mn-lt"/>
              </a:rPr>
              <a:t>mutualistic symbiotic relationships with plants</a:t>
            </a:r>
            <a:endParaRPr lang="zh-CN" altLang="en-US" sz="2000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cs typeface="+mn-lt"/>
              </a:rPr>
              <a:t>promoting plant nutrient uptake and growth</a:t>
            </a:r>
            <a:endParaRPr lang="zh-CN" altLang="en-US" sz="2000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  <a:cs typeface="+mn-lt"/>
              </a:rPr>
              <a:t>Ex:</a:t>
            </a:r>
            <a:r>
              <a:rPr lang="zh-CN" altLang="en-US" sz="2000">
                <a:solidFill>
                  <a:srgbClr val="C00000"/>
                </a:solidFill>
                <a:cs typeface="+mn-lt"/>
              </a:rPr>
              <a:t> the nodulation recognition system in legumes</a:t>
            </a:r>
            <a:endParaRPr lang="zh-CN" altLang="en-US" sz="2000">
              <a:solidFill>
                <a:srgbClr val="C00000"/>
              </a:solidFill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000">
              <a:cs typeface="+mn-lt"/>
            </a:endParaRPr>
          </a:p>
          <a:p>
            <a:r>
              <a:rPr lang="en-US" altLang="zh-CN" sz="2400" b="1">
                <a:cs typeface="+mn-lt"/>
                <a:sym typeface="+mn-ea"/>
              </a:rPr>
              <a:t>N</a:t>
            </a:r>
            <a:r>
              <a:rPr lang="zh-CN" altLang="en-US" sz="2400" b="1">
                <a:cs typeface="+mn-lt"/>
                <a:sym typeface="+mn-ea"/>
              </a:rPr>
              <a:t>eutral</a:t>
            </a:r>
            <a:r>
              <a:rPr lang="zh-CN" altLang="en-US" sz="2400" b="1">
                <a:cs typeface="+mn-lt"/>
              </a:rPr>
              <a:t> </a:t>
            </a:r>
            <a:r>
              <a:rPr lang="zh-CN" altLang="en-US" sz="2400" b="1">
                <a:cs typeface="+mn-lt"/>
                <a:sym typeface="+mn-ea"/>
              </a:rPr>
              <a:t>microbes</a:t>
            </a:r>
            <a:endParaRPr lang="zh-CN" altLang="en-US" sz="2400" b="1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o</a:t>
            </a:r>
            <a:r>
              <a:rPr lang="zh-CN" altLang="en-US" sz="2000">
                <a:cs typeface="+mn-lt"/>
              </a:rPr>
              <a:t>ne-sided benefit: </a:t>
            </a:r>
            <a:endParaRPr lang="zh-CN" altLang="en-US" sz="2000">
              <a:cs typeface="+mn-lt"/>
            </a:endParaRPr>
          </a:p>
          <a:p>
            <a:pPr lvl="1" indent="457200">
              <a:buFont typeface="Arial" panose="020B0604020202020204" pitchFamily="34" charset="0"/>
              <a:buNone/>
            </a:pPr>
            <a:r>
              <a:rPr lang="en-US" altLang="zh-CN" sz="2000">
                <a:cs typeface="+mn-lt"/>
              </a:rPr>
              <a:t>o</a:t>
            </a:r>
            <a:r>
              <a:rPr lang="zh-CN" altLang="en-US" sz="2000">
                <a:cs typeface="+mn-lt"/>
              </a:rPr>
              <a:t>ne partner benefits, while the other is unaffected</a:t>
            </a:r>
            <a:endParaRPr lang="zh-CN" altLang="en-US" sz="2000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n</a:t>
            </a:r>
            <a:r>
              <a:rPr lang="zh-CN" altLang="en-US" sz="2000">
                <a:cs typeface="+mn-lt"/>
              </a:rPr>
              <a:t>o direct impact: </a:t>
            </a:r>
            <a:endParaRPr lang="zh-CN" altLang="en-US" sz="2000">
              <a:cs typeface="+mn-lt"/>
            </a:endParaRPr>
          </a:p>
          <a:p>
            <a:pPr lvl="1" indent="457200">
              <a:buFont typeface="Arial" panose="020B0604020202020204" pitchFamily="34" charset="0"/>
              <a:buNone/>
            </a:pPr>
            <a:r>
              <a:rPr lang="en-US" altLang="zh-CN" sz="2000">
                <a:cs typeface="+mn-lt"/>
              </a:rPr>
              <a:t>d</a:t>
            </a:r>
            <a:r>
              <a:rPr lang="zh-CN" altLang="en-US" sz="2000">
                <a:cs typeface="+mn-lt"/>
              </a:rPr>
              <a:t>o not directly benefit or harm plants</a:t>
            </a:r>
            <a:endParaRPr lang="zh-CN" altLang="en-US" sz="2000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i</a:t>
            </a:r>
            <a:r>
              <a:rPr lang="zh-CN" altLang="en-US" sz="2000">
                <a:cs typeface="+mn-lt"/>
              </a:rPr>
              <a:t>ndirect influence:</a:t>
            </a:r>
            <a:endParaRPr lang="zh-CN" altLang="en-US" sz="2000">
              <a:cs typeface="+mn-lt"/>
            </a:endParaRPr>
          </a:p>
          <a:p>
            <a:pPr lvl="1" indent="457200">
              <a:buFont typeface="Arial" panose="020B0604020202020204" pitchFamily="34" charset="0"/>
              <a:buNone/>
            </a:pPr>
            <a:r>
              <a:rPr lang="en-US" altLang="zh-CN" sz="2000">
                <a:cs typeface="+mn-lt"/>
              </a:rPr>
              <a:t>a</a:t>
            </a:r>
            <a:r>
              <a:rPr lang="zh-CN" altLang="en-US" sz="2000">
                <a:cs typeface="+mn-lt"/>
              </a:rPr>
              <a:t>ffect plants through interactions with other microbes</a:t>
            </a:r>
            <a:endParaRPr lang="zh-CN" altLang="en-US" sz="2000">
              <a:cs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100" y="234950"/>
            <a:ext cx="10799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Background - Plant-microbe interactions </a:t>
            </a:r>
            <a:endParaRPr lang="en-US" altLang="zh-CN" sz="3200" b="1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86880" y="5270500"/>
            <a:ext cx="5307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https://www.sciencedirect.com/science/article/pii/S2949952623000043#fig0005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100" y="5669280"/>
            <a:ext cx="88652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cs typeface="+mn-lt"/>
                <a:sym typeface="+mn-ea"/>
              </a:rPr>
              <a:t>Pathogenic microbes</a:t>
            </a:r>
            <a:endParaRPr lang="zh-CN" altLang="en-US" sz="2400" b="1"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cs typeface="+mn-lt"/>
                <a:sym typeface="+mn-ea"/>
              </a:rPr>
              <a:t>impair plant physiological processes, biochemical pathways, and growth</a:t>
            </a:r>
            <a:endParaRPr lang="zh-CN" altLang="en-US" sz="2000">
              <a:cs typeface="+mn-lt"/>
            </a:endParaRPr>
          </a:p>
          <a:p>
            <a:endParaRPr lang="zh-CN" altLang="en-US" sz="2000"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6050" y="62865"/>
            <a:ext cx="11707495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 b="1">
                <a:sym typeface="+mn-ea"/>
              </a:rPr>
              <a:t>Background - </a:t>
            </a:r>
            <a:r>
              <a:rPr lang="en-US" altLang="zh-CN" sz="2800" b="1">
                <a:sym typeface="+mn-ea"/>
              </a:rPr>
              <a:t>Why Study the Microbiome of Zygnema Green Algae?</a:t>
            </a:r>
            <a:endParaRPr lang="en-US" altLang="zh-CN" sz="3600" b="1"/>
          </a:p>
          <a:p>
            <a:r>
              <a:rPr lang="en-US" altLang="zh-CN" sz="3600" b="1"/>
              <a:t>  </a:t>
            </a:r>
            <a:endParaRPr lang="en-US" altLang="zh-CN" sz="3600" b="1"/>
          </a:p>
        </p:txBody>
      </p:sp>
      <p:sp>
        <p:nvSpPr>
          <p:cNvPr id="3" name="文本框 2"/>
          <p:cNvSpPr txBox="1"/>
          <p:nvPr/>
        </p:nvSpPr>
        <p:spPr>
          <a:xfrm>
            <a:off x="135890" y="800100"/>
            <a:ext cx="61842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Microbiomes are critical for ecosystem health, influencing nutrient cycling, stress tolerance, and evolution.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Land plants evolved from aquatic algae ~600 million years ago, relying on microbes for terrestrial adaptation.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C00000"/>
                </a:solidFill>
                <a:ea typeface="等线" panose="02010600030101010101" charset="-122"/>
              </a:rPr>
              <a:t>Zygnema</a:t>
            </a:r>
            <a:r>
              <a:rPr kumimoji="1" lang="en-US" altLang="zh-CN" sz="2400" dirty="0">
                <a:ea typeface="等线" panose="02010600030101010101" charset="-122"/>
              </a:rPr>
              <a:t>, a close relative of early land plants, is an untapped resource for understanding plant-microbe co-evolution.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No Zygnema microbiome data exists, making this research a novel contribution to the field.</a:t>
            </a:r>
            <a:endParaRPr kumimoji="1" lang="en-US" altLang="zh-CN" sz="2400" dirty="0">
              <a:ea typeface="等线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5090" y="1123950"/>
            <a:ext cx="5335905" cy="5235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7800" y="753745"/>
            <a:ext cx="1289050" cy="436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kumimoji="1" lang="en-US" altLang="zh-CN" sz="2400" b="1" dirty="0">
                <a:solidFill>
                  <a:srgbClr val="4878C4"/>
                </a:solidFill>
                <a:ea typeface="等线" panose="02010600030101010101" charset="-122"/>
                <a:sym typeface="+mn-ea"/>
              </a:rPr>
              <a:t>Aquatic</a:t>
            </a:r>
            <a:endParaRPr kumimoji="1" lang="en-US" altLang="zh-CN" sz="2400" b="1" dirty="0">
              <a:solidFill>
                <a:srgbClr val="4878C4"/>
              </a:solidFill>
              <a:ea typeface="等线" panose="0201060003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84130" y="791845"/>
            <a:ext cx="1497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407156"/>
                </a:solidFill>
              </a:rPr>
              <a:t>Terrestrial</a:t>
            </a:r>
            <a:endParaRPr lang="en-US" altLang="zh-CN" sz="2000" b="1">
              <a:solidFill>
                <a:srgbClr val="407156"/>
              </a:solidFill>
            </a:endParaRPr>
          </a:p>
        </p:txBody>
      </p:sp>
      <p:cxnSp>
        <p:nvCxnSpPr>
          <p:cNvPr id="24" name="直接连接符 67"/>
          <p:cNvCxnSpPr/>
          <p:nvPr/>
        </p:nvCxnSpPr>
        <p:spPr>
          <a:xfrm flipV="1">
            <a:off x="8024523" y="989738"/>
            <a:ext cx="1882775" cy="10795"/>
          </a:xfrm>
          <a:prstGeom prst="line">
            <a:avLst/>
          </a:prstGeom>
          <a:ln w="38100">
            <a:gradFill>
              <a:gsLst>
                <a:gs pos="1000">
                  <a:srgbClr val="CAC393"/>
                </a:gs>
                <a:gs pos="100000">
                  <a:srgbClr val="9D8A3E">
                    <a:alpha val="97000"/>
                  </a:srgbClr>
                </a:gs>
              </a:gsLst>
              <a:lin ang="0" scaled="0"/>
            </a:gra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39750" y="6254115"/>
            <a:ext cx="52939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https://www.sciencedirect.com/science/article/pii/S0092867419311699#abs0015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96655" y="2862580"/>
            <a:ext cx="853440" cy="668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448165" y="3811905"/>
            <a:ext cx="459740" cy="1656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7800" y="797560"/>
            <a:ext cx="6068695" cy="48926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cs typeface="+mn-lt"/>
              </a:rPr>
              <a:t>One of the big questions in studying the microbiome is:</a:t>
            </a:r>
            <a:endParaRPr kumimoji="1" lang="en-US" altLang="zh-CN" sz="2400">
              <a:ea typeface="等线" panose="02010600030101010101" charset="-122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  <a:cs typeface="+mn-lt"/>
              </a:rPr>
              <a:t>Many microorganisms cannot be cultured for the time being.</a:t>
            </a:r>
            <a:endParaRPr kumimoji="1" lang="en-US" altLang="zh-CN" sz="2400">
              <a:solidFill>
                <a:srgbClr val="C00000"/>
              </a:solidFill>
              <a:ea typeface="等线" panose="02010600030101010101" charset="-122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endParaRPr kumimoji="1" lang="en-US" altLang="zh-CN" sz="2400">
              <a:solidFill>
                <a:srgbClr val="FF0000"/>
              </a:solidFill>
              <a:ea typeface="等线" panose="02010600030101010101" charset="-122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cs typeface="+mn-lt"/>
              </a:rPr>
              <a:t>To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ea typeface="等线" panose="02010600030101010101" charset="-122"/>
                <a:cs typeface="+mn-lt"/>
              </a:rPr>
              <a:t>fix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ea typeface="等线" panose="02010600030101010101" charset="-122"/>
                <a:cs typeface="+mn-lt"/>
              </a:rPr>
              <a:t>this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ea typeface="等线" panose="02010600030101010101" charset="-122"/>
                <a:cs typeface="+mn-lt"/>
              </a:rPr>
              <a:t>problem,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  <a:cs typeface="+mn-lt"/>
              </a:rPr>
              <a:t>metagenomics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ea typeface="等线" panose="02010600030101010101" charset="-122"/>
                <a:cs typeface="+mn-lt"/>
              </a:rPr>
              <a:t>are</a:t>
            </a:r>
            <a:r>
              <a:rPr kumimoji="1" lang="zh-CN" altLang="en-US" sz="2400">
                <a:ea typeface="等线" panose="02010600030101010101" charset="-122"/>
                <a:cs typeface="+mn-lt"/>
              </a:rPr>
              <a:t> </a:t>
            </a:r>
            <a:r>
              <a:rPr kumimoji="1" lang="en-US" altLang="zh-CN" sz="2400">
                <a:ea typeface="等线" panose="02010600030101010101" charset="-122"/>
                <a:cs typeface="+mn-lt"/>
              </a:rPr>
              <a:t>developed:</a:t>
            </a:r>
            <a:endParaRPr kumimoji="1" lang="en-US" altLang="zh-CN" sz="2400">
              <a:ea typeface="等线" panose="02010600030101010101" charset="-122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cs typeface="+mn-lt"/>
              </a:rPr>
              <a:t>Metagenomics is the study of the structure and function of entire nucleotide sequences isolated and analyzed from all the organisms (typically microbes) in a bulk sample</a:t>
            </a:r>
            <a:r>
              <a:rPr kumimoji="1" lang="en-US" altLang="zh-CN" sz="2400">
                <a:ea typeface="等线" panose="02010600030101010101" charset="-122"/>
              </a:rPr>
              <a:t>.</a:t>
            </a:r>
            <a:endParaRPr kumimoji="1" lang="en-US" altLang="zh-CN" sz="2400">
              <a:ea typeface="等线" panose="02010600030101010101" charset="-122"/>
            </a:endParaRPr>
          </a:p>
          <a:p>
            <a:endParaRPr kumimoji="1"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8945" y="594360"/>
            <a:ext cx="4573905" cy="603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495" y="5988524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www.sciencedirect.com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/science/article/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pii</a:t>
            </a: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/S2001037021004931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236450" cy="718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Background - Metagenomics: Overcoming the Limits of Culturing Microorganisms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914400" lvl="2" indent="45720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2719" y="986138"/>
            <a:ext cx="6119356" cy="53245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On the left,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raw reads</a:t>
            </a:r>
            <a:r>
              <a:rPr kumimoji="1" lang="en-US" altLang="zh-CN" sz="24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400">
                <a:ea typeface="等线" panose="02010600030101010101" charset="-122"/>
              </a:rPr>
              <a:t>are assembled by assembling them to form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short contigs</a:t>
            </a:r>
            <a:r>
              <a:rPr kumimoji="1" lang="en-US" altLang="zh-CN" sz="2400">
                <a:ea typeface="等线" panose="02010600030101010101" charset="-122"/>
              </a:rPr>
              <a:t>, which are then merged into larger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bins</a:t>
            </a:r>
            <a:r>
              <a:rPr kumimoji="1" lang="en-US" altLang="zh-CN" sz="2400">
                <a:ea typeface="等线" panose="02010600030101010101" charset="-122"/>
              </a:rPr>
              <a:t> based on different methods, and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each bin is a genome</a:t>
            </a:r>
            <a:r>
              <a:rPr kumimoji="1" lang="en-US" altLang="zh-CN" sz="2400">
                <a:ea typeface="等线" panose="02010600030101010101" charset="-122"/>
              </a:rPr>
              <a:t>, called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Metagenome-Assembled Genomes (MAGs).</a:t>
            </a:r>
            <a:endParaRPr kumimoji="1" lang="en-US" altLang="zh-CN" sz="2400">
              <a:solidFill>
                <a:srgbClr val="FF0000"/>
              </a:solidFill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>
              <a:solidFill>
                <a:srgbClr val="FF0000"/>
              </a:solidFill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On the right is a traditional method, by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mapping raw reads</a:t>
            </a:r>
            <a:r>
              <a:rPr kumimoji="1" lang="en-US" altLang="zh-CN" sz="2400">
                <a:solidFill>
                  <a:srgbClr val="FF0000"/>
                </a:solidFill>
                <a:ea typeface="等线" panose="02010600030101010101" charset="-122"/>
              </a:rPr>
              <a:t> </a:t>
            </a:r>
            <a:r>
              <a:rPr kumimoji="1" lang="en-US" altLang="zh-CN" sz="2400">
                <a:ea typeface="等线" panose="02010600030101010101" charset="-122"/>
              </a:rPr>
              <a:t>with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 reference genomes </a:t>
            </a:r>
            <a:r>
              <a:rPr kumimoji="1" lang="en-US" altLang="zh-CN" sz="2400">
                <a:ea typeface="等线" panose="02010600030101010101" charset="-122"/>
              </a:rPr>
              <a:t>(golden standards) obtained by other methods, and eventually </a:t>
            </a:r>
            <a:r>
              <a:rPr kumimoji="1" lang="en-US" altLang="zh-CN" sz="2400">
                <a:solidFill>
                  <a:srgbClr val="C00000"/>
                </a:solidFill>
                <a:ea typeface="等线" panose="02010600030101010101" charset="-122"/>
              </a:rPr>
              <a:t>reconstructing </a:t>
            </a:r>
            <a:r>
              <a:rPr kumimoji="1" lang="en-US" altLang="zh-CN" sz="2400">
                <a:ea typeface="等线" panose="02010600030101010101" charset="-122"/>
              </a:rPr>
              <a:t>them into genomes based on the reference genome.</a:t>
            </a:r>
            <a:endParaRPr kumimoji="1" lang="en-US" altLang="zh-CN" sz="2400"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644" y="5973561"/>
            <a:ext cx="6096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https://www.sciencedirect.com/science/article/pii/S2001037021004931</a:t>
            </a:r>
            <a:endParaRPr lang="zh-CN" altLang="en-US" sz="1600">
              <a:solidFill>
                <a:schemeClr val="accen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5640" y="516890"/>
            <a:ext cx="4661535" cy="6159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2580" y="0"/>
            <a:ext cx="11024235" cy="718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Background - Comparison of Assembly-Based and Reference-Based Metagenomic Approaches</a:t>
            </a:r>
            <a:endParaRPr lang="en-US" altLang="zh-CN" sz="2800" b="1"/>
          </a:p>
          <a:p>
            <a:endParaRPr lang="zh-CN" altLang="en-US"/>
          </a:p>
          <a:p>
            <a:pPr marL="914400" lvl="2" indent="457200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9235" y="2159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Justification</a:t>
            </a:r>
            <a:endParaRPr lang="en-US" altLang="zh-CN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485775" y="1043305"/>
            <a:ext cx="1103757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There are many reports on the interaction between land plants and microbes, but there are still much unknown about the relations between algae and microbes.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400" b="1">
                <a:solidFill>
                  <a:srgbClr val="C00000"/>
                </a:solidFill>
              </a:rPr>
              <a:t>Question?</a:t>
            </a:r>
            <a:br>
              <a:rPr lang="zh-CN" altLang="en-US" sz="2400"/>
            </a:br>
            <a:r>
              <a:rPr lang="zh-CN" altLang="en-US" sz="2400"/>
              <a:t>1. How the bacteria facilitate the algae adapt the land environment?</a:t>
            </a:r>
            <a:br>
              <a:rPr lang="zh-CN" altLang="en-US" sz="2400"/>
            </a:br>
            <a:r>
              <a:rPr lang="zh-CN" altLang="en-US" sz="2400"/>
              <a:t>2. Can bacteria help the algae against pathogens?</a:t>
            </a:r>
            <a:br>
              <a:rPr lang="zh-CN" altLang="en-US" sz="2400"/>
            </a:br>
            <a:r>
              <a:rPr lang="zh-CN" altLang="en-US" sz="2400"/>
              <a:t>3. Can bacteria induce the signaling transduction of the algae to response to environmental stress? </a:t>
            </a:r>
            <a:br>
              <a:rPr lang="zh-CN" altLang="en-US" sz="2400"/>
            </a:br>
            <a:r>
              <a:rPr lang="zh-CN" altLang="en-US" sz="2400"/>
              <a:t>4. Can bacteria produce chemicals to protect them from stress, such as cold stress? (directly or indirectly protect the algae.)  What are the pathways involved in the responses?</a:t>
            </a: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425" y="0"/>
            <a:ext cx="12093575" cy="965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ea typeface="等线" panose="02010600030101010101" charset="-122"/>
              </a:rPr>
              <a:t>Workflow for Microbiome Data Analysis of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Zygnema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circumcarinatum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>
                <a:ea typeface="等线" panose="02010600030101010101" charset="-122"/>
                <a:sym typeface="+mn-ea"/>
              </a:rPr>
              <a:t>MZCH241</a:t>
            </a:r>
            <a:endParaRPr lang="en-US" altLang="zh-CN" sz="2800" b="1"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>
              <a:ea typeface="等线" panose="02010600030101010101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2443480" y="1176655"/>
            <a:ext cx="4306570" cy="66929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MZCH241 microbiome (Algae &amp; bacteria)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67"/>
          <p:cNvCxnSpPr/>
          <p:nvPr/>
        </p:nvCxnSpPr>
        <p:spPr>
          <a:xfrm>
            <a:off x="4511068" y="2003833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: 圆角 13"/>
          <p:cNvSpPr/>
          <p:nvPr/>
        </p:nvSpPr>
        <p:spPr>
          <a:xfrm>
            <a:off x="2510155" y="2661920"/>
            <a:ext cx="4239895" cy="688975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 sequencing of the MZCH241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reads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13"/>
          <p:cNvSpPr/>
          <p:nvPr/>
        </p:nvSpPr>
        <p:spPr>
          <a:xfrm>
            <a:off x="3178810" y="4257040"/>
            <a:ext cx="2835275" cy="66929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Bacteria fungi reads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67"/>
          <p:cNvCxnSpPr/>
          <p:nvPr/>
        </p:nvCxnSpPr>
        <p:spPr>
          <a:xfrm>
            <a:off x="4511068" y="3553868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79705" y="1249680"/>
            <a:ext cx="2263775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Data</a:t>
            </a:r>
            <a:r>
              <a:rPr lang="zh-CN" alt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preparation</a:t>
            </a:r>
            <a:endParaRPr lang="en-US">
              <a:ea typeface="等线 Light" panose="02010600030101010101" charset="-122"/>
            </a:endParaRPr>
          </a:p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9060" y="2759710"/>
            <a:ext cx="271145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Data</a:t>
            </a:r>
            <a:r>
              <a:rPr lang="zh-CN" alt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prepprocessing</a:t>
            </a:r>
            <a:endParaRPr lang="en-US">
              <a:ea typeface="等线 Light" panose="02010600030101010101" charset="-122"/>
            </a:endParaRPr>
          </a:p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9060" y="4461510"/>
            <a:ext cx="2263775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Remove host reads</a:t>
            </a:r>
            <a:endParaRPr lang="en-US"/>
          </a:p>
        </p:txBody>
      </p:sp>
      <p:pic>
        <p:nvPicPr>
          <p:cNvPr id="35" name="图片 34"/>
          <p:cNvPicPr/>
          <p:nvPr/>
        </p:nvPicPr>
        <p:blipFill>
          <a:blip r:embed="rId1"/>
          <a:stretch>
            <a:fillRect/>
          </a:stretch>
        </p:blipFill>
        <p:spPr>
          <a:xfrm>
            <a:off x="7743190" y="2971800"/>
            <a:ext cx="881380" cy="765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15" y="2971800"/>
            <a:ext cx="2165350" cy="594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35" y="927100"/>
            <a:ext cx="569595" cy="91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30" y="927100"/>
            <a:ext cx="1226820" cy="937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605" y="4236720"/>
            <a:ext cx="1146810" cy="440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15" y="4197350"/>
            <a:ext cx="1524000" cy="480060"/>
          </a:xfrm>
          <a:prstGeom prst="rect">
            <a:avLst/>
          </a:prstGeom>
        </p:spPr>
      </p:pic>
      <p:sp>
        <p:nvSpPr>
          <p:cNvPr id="8" name="矩形: 圆角 13"/>
          <p:cNvSpPr/>
          <p:nvPr/>
        </p:nvSpPr>
        <p:spPr>
          <a:xfrm>
            <a:off x="3542030" y="5697220"/>
            <a:ext cx="193865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13"/>
          <p:cNvSpPr/>
          <p:nvPr/>
        </p:nvSpPr>
        <p:spPr>
          <a:xfrm>
            <a:off x="6644005" y="5697220"/>
            <a:ext cx="158051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Binning 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: 圆角 13"/>
          <p:cNvSpPr/>
          <p:nvPr/>
        </p:nvSpPr>
        <p:spPr>
          <a:xfrm>
            <a:off x="9314180" y="5372100"/>
            <a:ext cx="2044700" cy="1200785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Taxonomy,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prediction &amp; functional annotation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67"/>
          <p:cNvCxnSpPr/>
          <p:nvPr/>
        </p:nvCxnSpPr>
        <p:spPr>
          <a:xfrm>
            <a:off x="4511068" y="4991508"/>
            <a:ext cx="0" cy="49974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67"/>
          <p:cNvCxnSpPr/>
          <p:nvPr/>
        </p:nvCxnSpPr>
        <p:spPr>
          <a:xfrm>
            <a:off x="5713758" y="5969408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连接符 67"/>
          <p:cNvCxnSpPr/>
          <p:nvPr/>
        </p:nvCxnSpPr>
        <p:spPr>
          <a:xfrm>
            <a:off x="8546493" y="5974488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zI1MmNiMjM4ZjA1MmE1MGQ0YzU1YjE3YTI4NzJjO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13333</Words>
  <Application>WPS 演示</Application>
  <PresentationFormat>Widescreen</PresentationFormat>
  <Paragraphs>448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</vt:lpstr>
      <vt:lpstr>宋体</vt:lpstr>
      <vt:lpstr>Wingdings</vt:lpstr>
      <vt:lpstr>等线 Light</vt:lpstr>
      <vt:lpstr>Times New Roman</vt:lpstr>
      <vt:lpstr>-apple-system</vt:lpstr>
      <vt:lpstr>Segoe Print</vt:lpstr>
      <vt:lpstr>Roboto Mono Web</vt:lpstr>
      <vt:lpstr>等线</vt:lpstr>
      <vt:lpstr>Calibri</vt:lpstr>
      <vt:lpstr>Calibri</vt:lpstr>
      <vt:lpstr>Calibri Light</vt:lpstr>
      <vt:lpstr>微软雅黑</vt:lpstr>
      <vt:lpstr>Arial Unicode MS</vt:lpstr>
      <vt:lpstr>Courier New</vt:lpstr>
      <vt:lpstr>Arial</vt:lpstr>
      <vt:lpstr>Office Theme</vt:lpstr>
      <vt:lpstr>1_Office Theme</vt:lpstr>
      <vt:lpstr>Course Project 2: Microbiome data analysis of Zygnema green algae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Recourse information</vt:lpstr>
      <vt:lpstr>Reminder before starting</vt:lpstr>
      <vt:lpstr>Summary</vt:lpstr>
      <vt:lpstr>Part 0 Data preparation</vt:lpstr>
      <vt:lpstr>Zygnema circumcarinatum MZCH241</vt:lpstr>
      <vt:lpstr>PowerPoint 演示文稿</vt:lpstr>
      <vt:lpstr>Part I Data preprocessing (~2 hrs)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 II Remove host reads (~ 1-2 hrs)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>Xinpeng Zhang</dc:creator>
  <cp:lastModifiedBy>小朋友</cp:lastModifiedBy>
  <cp:revision>57</cp:revision>
  <dcterms:created xsi:type="dcterms:W3CDTF">2023-10-02T21:25:00Z</dcterms:created>
  <dcterms:modified xsi:type="dcterms:W3CDTF">2024-11-21T18:32:05Z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EB0DD88FEA104FD9B306B68D64BBD549_13</vt:lpwstr>
  </property>
  <property fmtid="{D5CDD505-2E9C-101B-9397-08002B2CF9AE}" pid="3" name="KSOProductBuildVer">
    <vt:lpwstr>2052-12.1.0.18912</vt:lpwstr>
  </property>
</Properties>
</file>